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Garet" panose="020B0604020202020204" charset="0"/>
      <p:regular r:id="rId27"/>
    </p:embeddedFont>
    <p:embeddedFont>
      <p:font typeface="Garet Bold" panose="020B0604020202020204" charset="0"/>
      <p:regular r:id="rId28"/>
    </p:embeddedFont>
    <p:embeddedFont>
      <p:font typeface="Garet Ultra-Bold" panose="020B0604020202020204" charset="0"/>
      <p:regular r:id="rId29"/>
    </p:embeddedFont>
    <p:embeddedFont>
      <p:font typeface="Inter" panose="020B0604020202020204" charset="0"/>
      <p:regular r:id="rId30"/>
    </p:embeddedFont>
    <p:embeddedFont>
      <p:font typeface="Montserrat" pitchFamily="2" charset="0"/>
      <p:regular r:id="rId31"/>
      <p:bold r:id="rId32"/>
      <p:italic r:id="rId33"/>
      <p:boldItalic r:id="rId34"/>
    </p:embeddedFont>
    <p:embeddedFont>
      <p:font typeface="Montserrat Bold" pitchFamily="2" charset="0"/>
      <p:regular r:id="rId35"/>
      <p:bold r:id="rId36"/>
    </p:embeddedFont>
    <p:embeddedFont>
      <p:font typeface="Open Sans" panose="020B0606030504020204" pitchFamily="34" charset="0"/>
      <p:regular r:id="rId37"/>
    </p:embeddedFont>
    <p:embeddedFont>
      <p:font typeface="Open Sans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base de données était propre. Nous avons ainsi éviter un travail de data cleaning.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del-AI" TargetMode="External"/><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375EAA"/>
            </a:solidFill>
          </p:spPr>
          <p:txBody>
            <a:bodyPr/>
            <a:lstStyle/>
            <a:p>
              <a:endParaRPr lang="fr-FR"/>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8292489" y="704015"/>
            <a:ext cx="8087268" cy="8087268"/>
          </a:xfrm>
          <a:custGeom>
            <a:avLst/>
            <a:gdLst/>
            <a:ahLst/>
            <a:cxnLst/>
            <a:rect l="l" t="t" r="r" b="b"/>
            <a:pathLst>
              <a:path w="8087268" h="8087268">
                <a:moveTo>
                  <a:pt x="0" y="0"/>
                </a:moveTo>
                <a:lnTo>
                  <a:pt x="8087268" y="0"/>
                </a:lnTo>
                <a:lnTo>
                  <a:pt x="8087268" y="8087268"/>
                </a:lnTo>
                <a:lnTo>
                  <a:pt x="0" y="808726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grpSp>
        <p:nvGrpSpPr>
          <p:cNvPr id="7" name="Group 7"/>
          <p:cNvGrpSpPr/>
          <p:nvPr/>
        </p:nvGrpSpPr>
        <p:grpSpPr>
          <a:xfrm>
            <a:off x="676645" y="2949187"/>
            <a:ext cx="47625" cy="4388625"/>
            <a:chOff x="0" y="0"/>
            <a:chExt cx="12543" cy="1155852"/>
          </a:xfrm>
        </p:grpSpPr>
        <p:sp>
          <p:nvSpPr>
            <p:cNvPr id="8" name="Freeform 8"/>
            <p:cNvSpPr/>
            <p:nvPr/>
          </p:nvSpPr>
          <p:spPr>
            <a:xfrm>
              <a:off x="0" y="0"/>
              <a:ext cx="12543" cy="1155852"/>
            </a:xfrm>
            <a:custGeom>
              <a:avLst/>
              <a:gdLst/>
              <a:ahLst/>
              <a:cxnLst/>
              <a:rect l="l" t="t" r="r" b="b"/>
              <a:pathLst>
                <a:path w="12543" h="1155852">
                  <a:moveTo>
                    <a:pt x="0" y="0"/>
                  </a:moveTo>
                  <a:lnTo>
                    <a:pt x="12543" y="0"/>
                  </a:lnTo>
                  <a:lnTo>
                    <a:pt x="12543" y="1155852"/>
                  </a:lnTo>
                  <a:lnTo>
                    <a:pt x="0" y="1155852"/>
                  </a:lnTo>
                  <a:close/>
                </a:path>
              </a:pathLst>
            </a:custGeom>
            <a:solidFill>
              <a:srgbClr val="375EAA"/>
            </a:solidFill>
            <a:ln cap="sq">
              <a:noFill/>
              <a:prstDash val="solid"/>
              <a:miter/>
            </a:ln>
          </p:spPr>
          <p:txBody>
            <a:bodyPr/>
            <a:lstStyle/>
            <a:p>
              <a:endParaRPr lang="fr-FR"/>
            </a:p>
          </p:txBody>
        </p:sp>
        <p:sp>
          <p:nvSpPr>
            <p:cNvPr id="9" name="TextBox 9"/>
            <p:cNvSpPr txBox="1"/>
            <p:nvPr/>
          </p:nvSpPr>
          <p:spPr>
            <a:xfrm>
              <a:off x="0" y="-19050"/>
              <a:ext cx="12543" cy="1174902"/>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8782270" y="1303682"/>
            <a:ext cx="7107706" cy="710770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2580" r="-22580"/>
              </a:stretch>
            </a:blipFill>
          </p:spPr>
          <p:txBody>
            <a:bodyPr/>
            <a:lstStyle/>
            <a:p>
              <a:endParaRPr lang="fr-FR"/>
            </a:p>
          </p:txBody>
        </p:sp>
      </p:grpSp>
      <p:grpSp>
        <p:nvGrpSpPr>
          <p:cNvPr id="12" name="Group 12"/>
          <p:cNvGrpSpPr/>
          <p:nvPr/>
        </p:nvGrpSpPr>
        <p:grpSpPr>
          <a:xfrm>
            <a:off x="0" y="8201462"/>
            <a:ext cx="4875291" cy="2390810"/>
            <a:chOff x="0" y="0"/>
            <a:chExt cx="755310" cy="370399"/>
          </a:xfrm>
        </p:grpSpPr>
        <p:sp>
          <p:nvSpPr>
            <p:cNvPr id="13" name="Freeform 13"/>
            <p:cNvSpPr/>
            <p:nvPr/>
          </p:nvSpPr>
          <p:spPr>
            <a:xfrm>
              <a:off x="0" y="0"/>
              <a:ext cx="755310" cy="370399"/>
            </a:xfrm>
            <a:custGeom>
              <a:avLst/>
              <a:gdLst/>
              <a:ahLst/>
              <a:cxnLst/>
              <a:rect l="l" t="t" r="r" b="b"/>
              <a:pathLst>
                <a:path w="755310" h="370399">
                  <a:moveTo>
                    <a:pt x="0" y="0"/>
                  </a:moveTo>
                  <a:lnTo>
                    <a:pt x="755310" y="0"/>
                  </a:lnTo>
                  <a:lnTo>
                    <a:pt x="755310" y="370399"/>
                  </a:lnTo>
                  <a:lnTo>
                    <a:pt x="0" y="370399"/>
                  </a:lnTo>
                  <a:close/>
                </a:path>
              </a:pathLst>
            </a:custGeom>
            <a:blipFill>
              <a:blip r:embed="rId7"/>
              <a:stretch>
                <a:fillRect t="-26469" b="-26469"/>
              </a:stretch>
            </a:blipFill>
          </p:spPr>
          <p:txBody>
            <a:bodyPr/>
            <a:lstStyle/>
            <a:p>
              <a:endParaRPr lang="fr-FR"/>
            </a:p>
          </p:txBody>
        </p:sp>
      </p:grpSp>
      <p:sp>
        <p:nvSpPr>
          <p:cNvPr id="14" name="Freeform 14"/>
          <p:cNvSpPr/>
          <p:nvPr/>
        </p:nvSpPr>
        <p:spPr>
          <a:xfrm>
            <a:off x="0" y="0"/>
            <a:ext cx="1915324" cy="1675909"/>
          </a:xfrm>
          <a:custGeom>
            <a:avLst/>
            <a:gdLst/>
            <a:ahLst/>
            <a:cxnLst/>
            <a:rect l="l" t="t" r="r" b="b"/>
            <a:pathLst>
              <a:path w="1915324" h="1675909">
                <a:moveTo>
                  <a:pt x="0" y="0"/>
                </a:moveTo>
                <a:lnTo>
                  <a:pt x="1915324" y="0"/>
                </a:lnTo>
                <a:lnTo>
                  <a:pt x="1915324" y="1675909"/>
                </a:lnTo>
                <a:lnTo>
                  <a:pt x="0" y="1675909"/>
                </a:lnTo>
                <a:lnTo>
                  <a:pt x="0" y="0"/>
                </a:lnTo>
                <a:close/>
              </a:path>
            </a:pathLst>
          </a:custGeom>
          <a:blipFill>
            <a:blip r:embed="rId8"/>
            <a:stretch>
              <a:fillRect/>
            </a:stretch>
          </a:blipFill>
        </p:spPr>
        <p:txBody>
          <a:bodyPr/>
          <a:lstStyle/>
          <a:p>
            <a:endParaRPr lang="fr-FR"/>
          </a:p>
        </p:txBody>
      </p:sp>
      <p:grpSp>
        <p:nvGrpSpPr>
          <p:cNvPr id="15" name="Group 15"/>
          <p:cNvGrpSpPr/>
          <p:nvPr/>
        </p:nvGrpSpPr>
        <p:grpSpPr>
          <a:xfrm>
            <a:off x="15889976" y="76739"/>
            <a:ext cx="2202487" cy="1903922"/>
            <a:chOff x="0" y="0"/>
            <a:chExt cx="940260" cy="812800"/>
          </a:xfrm>
        </p:grpSpPr>
        <p:sp>
          <p:nvSpPr>
            <p:cNvPr id="16" name="Freeform 16"/>
            <p:cNvSpPr/>
            <p:nvPr/>
          </p:nvSpPr>
          <p:spPr>
            <a:xfrm>
              <a:off x="0" y="0"/>
              <a:ext cx="940260" cy="812800"/>
            </a:xfrm>
            <a:custGeom>
              <a:avLst/>
              <a:gdLst/>
              <a:ahLst/>
              <a:cxnLst/>
              <a:rect l="l" t="t" r="r" b="b"/>
              <a:pathLst>
                <a:path w="940260" h="812800">
                  <a:moveTo>
                    <a:pt x="0" y="0"/>
                  </a:moveTo>
                  <a:lnTo>
                    <a:pt x="940260" y="0"/>
                  </a:lnTo>
                  <a:lnTo>
                    <a:pt x="940260" y="812800"/>
                  </a:lnTo>
                  <a:lnTo>
                    <a:pt x="0" y="812800"/>
                  </a:lnTo>
                  <a:close/>
                </a:path>
              </a:pathLst>
            </a:custGeom>
            <a:blipFill>
              <a:blip r:embed="rId9"/>
              <a:stretch>
                <a:fillRect l="-7703" r="-7703"/>
              </a:stretch>
            </a:blipFill>
          </p:spPr>
          <p:txBody>
            <a:bodyPr/>
            <a:lstStyle/>
            <a:p>
              <a:endParaRPr lang="fr-FR"/>
            </a:p>
          </p:txBody>
        </p:sp>
      </p:grpSp>
      <p:grpSp>
        <p:nvGrpSpPr>
          <p:cNvPr id="17" name="Group 17"/>
          <p:cNvGrpSpPr/>
          <p:nvPr/>
        </p:nvGrpSpPr>
        <p:grpSpPr>
          <a:xfrm>
            <a:off x="14568328" y="8946200"/>
            <a:ext cx="3294360" cy="901334"/>
            <a:chOff x="0" y="0"/>
            <a:chExt cx="1668233" cy="456427"/>
          </a:xfrm>
        </p:grpSpPr>
        <p:sp>
          <p:nvSpPr>
            <p:cNvPr id="18" name="Freeform 18"/>
            <p:cNvSpPr/>
            <p:nvPr/>
          </p:nvSpPr>
          <p:spPr>
            <a:xfrm>
              <a:off x="0" y="0"/>
              <a:ext cx="1668233" cy="456427"/>
            </a:xfrm>
            <a:custGeom>
              <a:avLst/>
              <a:gdLst/>
              <a:ahLst/>
              <a:cxnLst/>
              <a:rect l="l" t="t" r="r" b="b"/>
              <a:pathLst>
                <a:path w="1668233" h="456427">
                  <a:moveTo>
                    <a:pt x="0" y="0"/>
                  </a:moveTo>
                  <a:lnTo>
                    <a:pt x="1668233" y="0"/>
                  </a:lnTo>
                  <a:lnTo>
                    <a:pt x="1668233" y="456427"/>
                  </a:lnTo>
                  <a:lnTo>
                    <a:pt x="0" y="456427"/>
                  </a:lnTo>
                  <a:close/>
                </a:path>
              </a:pathLst>
            </a:custGeom>
            <a:blipFill>
              <a:blip r:embed="rId10"/>
              <a:stretch>
                <a:fillRect t="-3640" b="-3640"/>
              </a:stretch>
            </a:blipFill>
          </p:spPr>
          <p:txBody>
            <a:bodyPr/>
            <a:lstStyle/>
            <a:p>
              <a:endParaRPr lang="fr-FR"/>
            </a:p>
          </p:txBody>
        </p:sp>
      </p:grpSp>
      <p:sp>
        <p:nvSpPr>
          <p:cNvPr id="19" name="TextBox 19"/>
          <p:cNvSpPr txBox="1"/>
          <p:nvPr/>
        </p:nvSpPr>
        <p:spPr>
          <a:xfrm>
            <a:off x="947629" y="4427128"/>
            <a:ext cx="7344860" cy="1924050"/>
          </a:xfrm>
          <a:prstGeom prst="rect">
            <a:avLst/>
          </a:prstGeom>
        </p:spPr>
        <p:txBody>
          <a:bodyPr lIns="0" tIns="0" rIns="0" bIns="0" rtlCol="0" anchor="t">
            <a:spAutoFit/>
          </a:bodyPr>
          <a:lstStyle/>
          <a:p>
            <a:pPr algn="r">
              <a:lnSpc>
                <a:spcPts val="3899"/>
              </a:lnSpc>
              <a:spcBef>
                <a:spcPct val="0"/>
              </a:spcBef>
            </a:pPr>
            <a:r>
              <a:rPr lang="en-US" sz="2999">
                <a:solidFill>
                  <a:srgbClr val="000000"/>
                </a:solidFill>
                <a:latin typeface="Montserrat"/>
                <a:ea typeface="Montserrat"/>
                <a:cs typeface="Montserrat"/>
                <a:sym typeface="Montserrat"/>
              </a:rPr>
              <a:t>Mise en place d’un modèle de détection des transactions frauduleuses pour la plateforme XENTE.</a:t>
            </a:r>
          </a:p>
        </p:txBody>
      </p:sp>
      <p:sp>
        <p:nvSpPr>
          <p:cNvPr id="20" name="TextBox 20"/>
          <p:cNvSpPr txBox="1"/>
          <p:nvPr/>
        </p:nvSpPr>
        <p:spPr>
          <a:xfrm>
            <a:off x="373104" y="3710917"/>
            <a:ext cx="6907730" cy="503555"/>
          </a:xfrm>
          <a:prstGeom prst="rect">
            <a:avLst/>
          </a:prstGeom>
        </p:spPr>
        <p:txBody>
          <a:bodyPr lIns="0" tIns="0" rIns="0" bIns="0" rtlCol="0" anchor="t">
            <a:spAutoFit/>
          </a:bodyPr>
          <a:lstStyle/>
          <a:p>
            <a:pPr algn="ctr">
              <a:lnSpc>
                <a:spcPts val="4029"/>
              </a:lnSpc>
              <a:spcBef>
                <a:spcPct val="0"/>
              </a:spcBef>
            </a:pPr>
            <a:r>
              <a:rPr lang="en-US" sz="3099" b="1" u="sng">
                <a:solidFill>
                  <a:srgbClr val="111A93"/>
                </a:solidFill>
                <a:latin typeface="Montserrat Bold"/>
                <a:ea typeface="Montserrat Bold"/>
                <a:cs typeface="Montserrat Bold"/>
                <a:sym typeface="Montserrat Bold"/>
              </a:rPr>
              <a:t>Projet de Machine Learning</a:t>
            </a:r>
          </a:p>
        </p:txBody>
      </p:sp>
      <p:sp>
        <p:nvSpPr>
          <p:cNvPr id="21" name="TextBox 21"/>
          <p:cNvSpPr txBox="1"/>
          <p:nvPr/>
        </p:nvSpPr>
        <p:spPr>
          <a:xfrm>
            <a:off x="2971997" y="211345"/>
            <a:ext cx="6320046" cy="388958"/>
          </a:xfrm>
          <a:prstGeom prst="rect">
            <a:avLst/>
          </a:prstGeom>
        </p:spPr>
        <p:txBody>
          <a:bodyPr lIns="0" tIns="0" rIns="0" bIns="0" rtlCol="0" anchor="t">
            <a:spAutoFit/>
          </a:bodyPr>
          <a:lstStyle/>
          <a:p>
            <a:pPr algn="ctr">
              <a:lnSpc>
                <a:spcPts val="3085"/>
              </a:lnSpc>
              <a:spcBef>
                <a:spcPct val="0"/>
              </a:spcBef>
            </a:pPr>
            <a:r>
              <a:rPr lang="en-US" sz="2373">
                <a:solidFill>
                  <a:srgbClr val="111A93"/>
                </a:solidFill>
                <a:latin typeface="Montserrat"/>
                <a:ea typeface="Montserrat"/>
                <a:cs typeface="Montserrat"/>
                <a:sym typeface="Montserrat"/>
              </a:rPr>
              <a:t>Année académique 2024-2025</a:t>
            </a:r>
          </a:p>
        </p:txBody>
      </p:sp>
      <p:sp>
        <p:nvSpPr>
          <p:cNvPr id="22" name="TextBox 22"/>
          <p:cNvSpPr txBox="1"/>
          <p:nvPr/>
        </p:nvSpPr>
        <p:spPr>
          <a:xfrm>
            <a:off x="2971997" y="675440"/>
            <a:ext cx="6320046" cy="388958"/>
          </a:xfrm>
          <a:prstGeom prst="rect">
            <a:avLst/>
          </a:prstGeom>
        </p:spPr>
        <p:txBody>
          <a:bodyPr lIns="0" tIns="0" rIns="0" bIns="0" rtlCol="0" anchor="t">
            <a:spAutoFit/>
          </a:bodyPr>
          <a:lstStyle/>
          <a:p>
            <a:pPr algn="ctr">
              <a:lnSpc>
                <a:spcPts val="3085"/>
              </a:lnSpc>
              <a:spcBef>
                <a:spcPct val="0"/>
              </a:spcBef>
            </a:pPr>
            <a:r>
              <a:rPr lang="en-US" sz="2373">
                <a:solidFill>
                  <a:srgbClr val="111A93"/>
                </a:solidFill>
                <a:latin typeface="Montserrat"/>
                <a:ea typeface="Montserrat"/>
                <a:cs typeface="Montserrat"/>
                <a:sym typeface="Montserrat"/>
              </a:rPr>
              <a:t>ISEP-2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3038" y="1543194"/>
            <a:ext cx="7186757" cy="6591557"/>
          </a:xfrm>
          <a:custGeom>
            <a:avLst/>
            <a:gdLst/>
            <a:ahLst/>
            <a:cxnLst/>
            <a:rect l="l" t="t" r="r" b="b"/>
            <a:pathLst>
              <a:path w="7186757" h="6591557">
                <a:moveTo>
                  <a:pt x="0" y="0"/>
                </a:moveTo>
                <a:lnTo>
                  <a:pt x="7186758" y="0"/>
                </a:lnTo>
                <a:lnTo>
                  <a:pt x="7186758" y="6591557"/>
                </a:lnTo>
                <a:lnTo>
                  <a:pt x="0" y="6591557"/>
                </a:lnTo>
                <a:lnTo>
                  <a:pt x="0" y="0"/>
                </a:lnTo>
                <a:close/>
              </a:path>
            </a:pathLst>
          </a:custGeom>
          <a:blipFill>
            <a:blip r:embed="rId2"/>
            <a:stretch>
              <a:fillRect t="-8319" b="-2090"/>
            </a:stretch>
          </a:blipFill>
        </p:spPr>
        <p:txBody>
          <a:bodyPr/>
          <a:lstStyle/>
          <a:p>
            <a:endParaRPr lang="fr-FR"/>
          </a:p>
        </p:txBody>
      </p:sp>
      <p:sp>
        <p:nvSpPr>
          <p:cNvPr id="9" name="Freeform 9"/>
          <p:cNvSpPr/>
          <p:nvPr/>
        </p:nvSpPr>
        <p:spPr>
          <a:xfrm>
            <a:off x="9371812" y="1719451"/>
            <a:ext cx="7669007" cy="6202266"/>
          </a:xfrm>
          <a:custGeom>
            <a:avLst/>
            <a:gdLst/>
            <a:ahLst/>
            <a:cxnLst/>
            <a:rect l="l" t="t" r="r" b="b"/>
            <a:pathLst>
              <a:path w="7669007" h="6202266">
                <a:moveTo>
                  <a:pt x="0" y="0"/>
                </a:moveTo>
                <a:lnTo>
                  <a:pt x="7669006" y="0"/>
                </a:lnTo>
                <a:lnTo>
                  <a:pt x="7669006" y="6202267"/>
                </a:lnTo>
                <a:lnTo>
                  <a:pt x="0" y="6202267"/>
                </a:lnTo>
                <a:lnTo>
                  <a:pt x="0" y="0"/>
                </a:lnTo>
                <a:close/>
              </a:path>
            </a:pathLst>
          </a:custGeom>
          <a:blipFill>
            <a:blip r:embed="rId3"/>
            <a:stretch>
              <a:fillRect t="-12848" b="-7708"/>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jour de la semaine.</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moment de la journée.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31663" y="1719451"/>
            <a:ext cx="6968051" cy="6378524"/>
          </a:xfrm>
          <a:custGeom>
            <a:avLst/>
            <a:gdLst/>
            <a:ahLst/>
            <a:cxnLst/>
            <a:rect l="l" t="t" r="r" b="b"/>
            <a:pathLst>
              <a:path w="6968051" h="6378524">
                <a:moveTo>
                  <a:pt x="0" y="0"/>
                </a:moveTo>
                <a:lnTo>
                  <a:pt x="6968052" y="0"/>
                </a:lnTo>
                <a:lnTo>
                  <a:pt x="6968052" y="6378524"/>
                </a:lnTo>
                <a:lnTo>
                  <a:pt x="0" y="6378524"/>
                </a:lnTo>
                <a:lnTo>
                  <a:pt x="0" y="0"/>
                </a:lnTo>
                <a:close/>
              </a:path>
            </a:pathLst>
          </a:custGeom>
          <a:blipFill>
            <a:blip r:embed="rId2"/>
            <a:stretch>
              <a:fillRect l="-378" r="-378"/>
            </a:stretch>
          </a:blipFill>
        </p:spPr>
        <p:txBody>
          <a:bodyPr/>
          <a:lstStyle/>
          <a:p>
            <a:endParaRPr lang="fr-FR"/>
          </a:p>
        </p:txBody>
      </p:sp>
      <p:sp>
        <p:nvSpPr>
          <p:cNvPr id="9" name="Freeform 9"/>
          <p:cNvSpPr/>
          <p:nvPr/>
        </p:nvSpPr>
        <p:spPr>
          <a:xfrm>
            <a:off x="9980701" y="1719451"/>
            <a:ext cx="6868200" cy="6597443"/>
          </a:xfrm>
          <a:custGeom>
            <a:avLst/>
            <a:gdLst/>
            <a:ahLst/>
            <a:cxnLst/>
            <a:rect l="l" t="t" r="r" b="b"/>
            <a:pathLst>
              <a:path w="6868200" h="6597443">
                <a:moveTo>
                  <a:pt x="0" y="0"/>
                </a:moveTo>
                <a:lnTo>
                  <a:pt x="6868199" y="0"/>
                </a:lnTo>
                <a:lnTo>
                  <a:pt x="6868199" y="6597443"/>
                </a:lnTo>
                <a:lnTo>
                  <a:pt x="0" y="6597443"/>
                </a:lnTo>
                <a:lnTo>
                  <a:pt x="0" y="0"/>
                </a:lnTo>
                <a:close/>
              </a:path>
            </a:pathLst>
          </a:custGeom>
          <a:blipFill>
            <a:blip r:embed="rId3"/>
            <a:stretch>
              <a:fillRect/>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144494"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canal utilisé.</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par produit.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923529" cy="1543194"/>
            <a:chOff x="0" y="0"/>
            <a:chExt cx="4720600" cy="406438"/>
          </a:xfrm>
        </p:grpSpPr>
        <p:sp>
          <p:nvSpPr>
            <p:cNvPr id="3" name="Freeform 3"/>
            <p:cNvSpPr/>
            <p:nvPr/>
          </p:nvSpPr>
          <p:spPr>
            <a:xfrm>
              <a:off x="0" y="0"/>
              <a:ext cx="4720600" cy="406438"/>
            </a:xfrm>
            <a:custGeom>
              <a:avLst/>
              <a:gdLst/>
              <a:ahLst/>
              <a:cxnLst/>
              <a:rect l="l" t="t" r="r" b="b"/>
              <a:pathLst>
                <a:path w="4720600" h="406438">
                  <a:moveTo>
                    <a:pt x="0" y="0"/>
                  </a:moveTo>
                  <a:lnTo>
                    <a:pt x="4720600" y="0"/>
                  </a:lnTo>
                  <a:lnTo>
                    <a:pt x="4720600"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720600"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61704" y="1854401"/>
            <a:ext cx="17230955" cy="8249320"/>
          </a:xfrm>
          <a:custGeom>
            <a:avLst/>
            <a:gdLst/>
            <a:ahLst/>
            <a:cxnLst/>
            <a:rect l="l" t="t" r="r" b="b"/>
            <a:pathLst>
              <a:path w="17230955" h="8249320">
                <a:moveTo>
                  <a:pt x="0" y="0"/>
                </a:moveTo>
                <a:lnTo>
                  <a:pt x="17230955" y="0"/>
                </a:lnTo>
                <a:lnTo>
                  <a:pt x="17230955" y="8249320"/>
                </a:lnTo>
                <a:lnTo>
                  <a:pt x="0" y="8249320"/>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259661" y="174624"/>
            <a:ext cx="17663868"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DISTRIBUTION DES VARIABLES CONTINUES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71378"/>
            <a:ext cx="15524206" cy="34442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3- FEATURE ENGINEERING</a:t>
            </a:r>
          </a:p>
        </p:txBody>
      </p:sp>
      <p:sp>
        <p:nvSpPr>
          <p:cNvPr id="3" name="AutoShape 3"/>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760512" cy="10287000"/>
            <a:chOff x="0" y="0"/>
            <a:chExt cx="1517172" cy="2709333"/>
          </a:xfrm>
        </p:grpSpPr>
        <p:sp>
          <p:nvSpPr>
            <p:cNvPr id="3" name="Freeform 3"/>
            <p:cNvSpPr/>
            <p:nvPr/>
          </p:nvSpPr>
          <p:spPr>
            <a:xfrm>
              <a:off x="0" y="0"/>
              <a:ext cx="1517172" cy="2709333"/>
            </a:xfrm>
            <a:custGeom>
              <a:avLst/>
              <a:gdLst/>
              <a:ahLst/>
              <a:cxnLst/>
              <a:rect l="l" t="t" r="r" b="b"/>
              <a:pathLst>
                <a:path w="1517172" h="2709333">
                  <a:moveTo>
                    <a:pt x="0" y="0"/>
                  </a:moveTo>
                  <a:lnTo>
                    <a:pt x="1517172" y="0"/>
                  </a:lnTo>
                  <a:lnTo>
                    <a:pt x="151717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51717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73650" y="4602266"/>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6" name="TextBox 6"/>
          <p:cNvSpPr txBox="1"/>
          <p:nvPr/>
        </p:nvSpPr>
        <p:spPr>
          <a:xfrm>
            <a:off x="323959" y="694720"/>
            <a:ext cx="4874970" cy="262572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CREATION DE NOUVELLES VARIABLES</a:t>
            </a:r>
          </a:p>
        </p:txBody>
      </p:sp>
      <p:sp>
        <p:nvSpPr>
          <p:cNvPr id="7" name="TextBox 7"/>
          <p:cNvSpPr txBox="1"/>
          <p:nvPr/>
        </p:nvSpPr>
        <p:spPr>
          <a:xfrm>
            <a:off x="323959" y="4950674"/>
            <a:ext cx="5084930" cy="4832350"/>
          </a:xfrm>
          <a:prstGeom prst="rect">
            <a:avLst/>
          </a:prstGeom>
        </p:spPr>
        <p:txBody>
          <a:bodyPr lIns="0" tIns="0" rIns="0" bIns="0" rtlCol="0" anchor="t">
            <a:spAutoFit/>
          </a:bodyPr>
          <a:lstStyle/>
          <a:p>
            <a:pPr marL="0" lvl="0" indent="0" algn="just">
              <a:lnSpc>
                <a:spcPts val="3874"/>
              </a:lnSpc>
            </a:pPr>
            <a:r>
              <a:rPr lang="en-US" sz="2499" dirty="0">
                <a:solidFill>
                  <a:srgbClr val="FFFFFF"/>
                </a:solidFill>
                <a:latin typeface="Open Sans"/>
                <a:ea typeface="Open Sans"/>
                <a:cs typeface="Open Sans"/>
                <a:sym typeface="Open Sans"/>
              </a:rPr>
              <a:t>Nous </a:t>
            </a:r>
            <a:r>
              <a:rPr lang="en-US" sz="2499" dirty="0" err="1">
                <a:solidFill>
                  <a:srgbClr val="FFFFFF"/>
                </a:solidFill>
                <a:latin typeface="Open Sans"/>
                <a:ea typeface="Open Sans"/>
                <a:cs typeface="Open Sans"/>
                <a:sym typeface="Open Sans"/>
              </a:rPr>
              <a:t>créons</a:t>
            </a:r>
            <a:r>
              <a:rPr lang="en-US" sz="2499" dirty="0">
                <a:solidFill>
                  <a:srgbClr val="FFFFFF"/>
                </a:solidFill>
                <a:latin typeface="Open Sans"/>
                <a:ea typeface="Open Sans"/>
                <a:cs typeface="Open Sans"/>
                <a:sym typeface="Open Sans"/>
              </a:rPr>
              <a:t> des variables </a:t>
            </a:r>
            <a:r>
              <a:rPr lang="en-US" sz="2499" dirty="0" err="1">
                <a:solidFill>
                  <a:srgbClr val="FFFFFF"/>
                </a:solidFill>
                <a:latin typeface="Open Sans"/>
                <a:ea typeface="Open Sans"/>
                <a:cs typeface="Open Sans"/>
                <a:sym typeface="Open Sans"/>
              </a:rPr>
              <a:t>dérivées</a:t>
            </a:r>
            <a:r>
              <a:rPr lang="en-US" sz="2499" dirty="0">
                <a:solidFill>
                  <a:srgbClr val="FFFFFF"/>
                </a:solidFill>
                <a:latin typeface="Open Sans"/>
                <a:ea typeface="Open Sans"/>
                <a:cs typeface="Open Sans"/>
                <a:sym typeface="Open Sans"/>
              </a:rPr>
              <a:t> qui nous </a:t>
            </a:r>
            <a:r>
              <a:rPr lang="en-US" sz="2499" dirty="0" err="1">
                <a:solidFill>
                  <a:srgbClr val="FFFFFF"/>
                </a:solidFill>
                <a:latin typeface="Open Sans"/>
                <a:ea typeface="Open Sans"/>
                <a:cs typeface="Open Sans"/>
                <a:sym typeface="Open Sans"/>
              </a:rPr>
              <a:t>informe</a:t>
            </a:r>
            <a:r>
              <a:rPr lang="en-US" sz="2499" dirty="0">
                <a:solidFill>
                  <a:srgbClr val="FFFFFF"/>
                </a:solidFill>
                <a:latin typeface="Open Sans"/>
                <a:ea typeface="Open Sans"/>
                <a:cs typeface="Open Sans"/>
                <a:sym typeface="Open Sans"/>
              </a:rPr>
              <a:t> sur les </a:t>
            </a:r>
            <a:r>
              <a:rPr lang="en-US" sz="2499" dirty="0" err="1">
                <a:solidFill>
                  <a:srgbClr val="FFFFFF"/>
                </a:solidFill>
                <a:latin typeface="Open Sans"/>
                <a:ea typeface="Open Sans"/>
                <a:cs typeface="Open Sans"/>
                <a:sym typeface="Open Sans"/>
              </a:rPr>
              <a:t>comportements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transactionnels</a:t>
            </a:r>
            <a:r>
              <a:rPr lang="en-US" sz="2499" dirty="0">
                <a:solidFill>
                  <a:srgbClr val="FFFFFF"/>
                </a:solidFill>
                <a:latin typeface="Open Sans"/>
                <a:ea typeface="Open Sans"/>
                <a:cs typeface="Open Sans"/>
                <a:sym typeface="Open Sans"/>
              </a:rPr>
              <a:t> des </a:t>
            </a:r>
            <a:r>
              <a:rPr lang="en-US" sz="2499" dirty="0" err="1">
                <a:solidFill>
                  <a:srgbClr val="FFFFFF"/>
                </a:solidFill>
                <a:latin typeface="Open Sans"/>
                <a:ea typeface="Open Sans"/>
                <a:cs typeface="Open Sans"/>
                <a:sym typeface="Open Sans"/>
              </a:rPr>
              <a:t>utilisateurs</a:t>
            </a:r>
            <a:r>
              <a:rPr lang="en-US" sz="2499" dirty="0">
                <a:solidFill>
                  <a:srgbClr val="FFFFFF"/>
                </a:solidFill>
                <a:latin typeface="Open Sans"/>
                <a:ea typeface="Open Sans"/>
                <a:cs typeface="Open Sans"/>
                <a:sym typeface="Open Sans"/>
              </a:rPr>
              <a:t> de </a:t>
            </a:r>
            <a:r>
              <a:rPr lang="en-US" sz="2499" dirty="0" err="1">
                <a:solidFill>
                  <a:srgbClr val="FFFFFF"/>
                </a:solidFill>
                <a:latin typeface="Open Sans"/>
                <a:ea typeface="Open Sans"/>
                <a:cs typeface="Open Sans"/>
                <a:sym typeface="Open Sans"/>
              </a:rPr>
              <a:t>Xente</a:t>
            </a:r>
            <a:r>
              <a:rPr lang="en-US" sz="2499" dirty="0">
                <a:solidFill>
                  <a:srgbClr val="FFFFFF"/>
                </a:solidFill>
                <a:latin typeface="Open Sans"/>
                <a:ea typeface="Open Sans"/>
                <a:cs typeface="Open Sans"/>
                <a:sym typeface="Open Sans"/>
              </a:rPr>
              <a:t>. (volumes, </a:t>
            </a:r>
            <a:r>
              <a:rPr lang="en-US" sz="2499" dirty="0" err="1">
                <a:solidFill>
                  <a:srgbClr val="FFFFFF"/>
                </a:solidFill>
                <a:latin typeface="Open Sans"/>
                <a:ea typeface="Open Sans"/>
                <a:cs typeface="Open Sans"/>
                <a:sym typeface="Open Sans"/>
              </a:rPr>
              <a:t>fréquences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variabilités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écarts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montants</a:t>
            </a:r>
            <a:r>
              <a:rPr lang="en-US" sz="2499" dirty="0">
                <a:solidFill>
                  <a:srgbClr val="FFFFFF"/>
                </a:solidFill>
                <a:latin typeface="Open Sans"/>
                <a:ea typeface="Open Sans"/>
                <a:cs typeface="Open Sans"/>
                <a:sym typeface="Open Sans"/>
              </a:rPr>
              <a:t>). Nous </a:t>
            </a:r>
            <a:r>
              <a:rPr lang="en-US" sz="2499" dirty="0" err="1">
                <a:solidFill>
                  <a:srgbClr val="FFFFFF"/>
                </a:solidFill>
                <a:latin typeface="Open Sans"/>
                <a:ea typeface="Open Sans"/>
                <a:cs typeface="Open Sans"/>
                <a:sym typeface="Open Sans"/>
              </a:rPr>
              <a:t>souhaitons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également</a:t>
            </a:r>
            <a:r>
              <a:rPr lang="en-US" sz="2499" dirty="0">
                <a:solidFill>
                  <a:srgbClr val="FFFFFF"/>
                </a:solidFill>
                <a:latin typeface="Open Sans"/>
                <a:ea typeface="Open Sans"/>
                <a:cs typeface="Open Sans"/>
                <a:sym typeface="Open Sans"/>
              </a:rPr>
              <a:t> exploiter </a:t>
            </a:r>
            <a:r>
              <a:rPr lang="en-US" sz="2499" dirty="0" err="1">
                <a:solidFill>
                  <a:srgbClr val="FFFFFF"/>
                </a:solidFill>
                <a:latin typeface="Open Sans"/>
                <a:ea typeface="Open Sans"/>
                <a:cs typeface="Open Sans"/>
                <a:sym typeface="Open Sans"/>
              </a:rPr>
              <a:t>l’horaire</a:t>
            </a:r>
            <a:r>
              <a:rPr lang="en-US" sz="2499" dirty="0">
                <a:solidFill>
                  <a:srgbClr val="FFFFFF"/>
                </a:solidFill>
                <a:latin typeface="Open Sans"/>
                <a:ea typeface="Open Sans"/>
                <a:cs typeface="Open Sans"/>
                <a:sym typeface="Open Sans"/>
              </a:rPr>
              <a:t> des </a:t>
            </a:r>
            <a:r>
              <a:rPr lang="en-US" sz="2499" dirty="0" err="1">
                <a:solidFill>
                  <a:srgbClr val="FFFFFF"/>
                </a:solidFill>
                <a:latin typeface="Open Sans"/>
                <a:ea typeface="Open Sans"/>
                <a:cs typeface="Open Sans"/>
                <a:sym typeface="Open Sans"/>
              </a:rPr>
              <a:t>opérations</a:t>
            </a:r>
            <a:r>
              <a:rPr lang="en-US" sz="2499" dirty="0">
                <a:solidFill>
                  <a:srgbClr val="FFFFFF"/>
                </a:solidFill>
                <a:latin typeface="Open Sans"/>
                <a:ea typeface="Open Sans"/>
                <a:cs typeface="Open Sans"/>
                <a:sym typeface="Open Sans"/>
              </a:rPr>
              <a:t> pour capturer </a:t>
            </a:r>
            <a:r>
              <a:rPr lang="en-US" sz="2499" dirty="0" err="1">
                <a:solidFill>
                  <a:srgbClr val="FFFFFF"/>
                </a:solidFill>
                <a:latin typeface="Open Sans"/>
                <a:ea typeface="Open Sans"/>
                <a:cs typeface="Open Sans"/>
                <a:sym typeface="Open Sans"/>
              </a:rPr>
              <a:t>d’éventuels</a:t>
            </a:r>
            <a:r>
              <a:rPr lang="en-US" sz="2499" dirty="0">
                <a:solidFill>
                  <a:srgbClr val="FFFFFF"/>
                </a:solidFill>
                <a:latin typeface="Open Sans"/>
                <a:ea typeface="Open Sans"/>
                <a:cs typeface="Open Sans"/>
                <a:sym typeface="Open Sans"/>
              </a:rPr>
              <a:t> pattern </a:t>
            </a:r>
            <a:r>
              <a:rPr lang="en-US" sz="2499" dirty="0" err="1">
                <a:solidFill>
                  <a:srgbClr val="FFFFFF"/>
                </a:solidFill>
                <a:latin typeface="Open Sans"/>
                <a:ea typeface="Open Sans"/>
                <a:cs typeface="Open Sans"/>
                <a:sym typeface="Open Sans"/>
              </a:rPr>
              <a:t>temporels</a:t>
            </a:r>
            <a:r>
              <a:rPr lang="en-US" sz="2499" dirty="0">
                <a:solidFill>
                  <a:srgbClr val="FFFFFF"/>
                </a:solidFill>
                <a:latin typeface="Open Sans"/>
                <a:ea typeface="Open Sans"/>
                <a:cs typeface="Open Sans"/>
                <a:sym typeface="Open Sans"/>
              </a:rPr>
              <a:t>.</a:t>
            </a:r>
          </a:p>
        </p:txBody>
      </p:sp>
      <p:grpSp>
        <p:nvGrpSpPr>
          <p:cNvPr id="8" name="Group 8"/>
          <p:cNvGrpSpPr/>
          <p:nvPr/>
        </p:nvGrpSpPr>
        <p:grpSpPr>
          <a:xfrm>
            <a:off x="6249998" y="1283025"/>
            <a:ext cx="5241874" cy="669452"/>
            <a:chOff x="0" y="0"/>
            <a:chExt cx="3334801" cy="425895"/>
          </a:xfrm>
        </p:grpSpPr>
        <p:sp>
          <p:nvSpPr>
            <p:cNvPr id="9" name="Freeform 9"/>
            <p:cNvSpPr/>
            <p:nvPr/>
          </p:nvSpPr>
          <p:spPr>
            <a:xfrm>
              <a:off x="0" y="0"/>
              <a:ext cx="3334801" cy="425895"/>
            </a:xfrm>
            <a:custGeom>
              <a:avLst/>
              <a:gdLst/>
              <a:ahLst/>
              <a:cxnLst/>
              <a:rect l="l" t="t" r="r" b="b"/>
              <a:pathLst>
                <a:path w="3334801" h="425895">
                  <a:moveTo>
                    <a:pt x="3131601" y="0"/>
                  </a:moveTo>
                  <a:cubicBezTo>
                    <a:pt x="3243825" y="0"/>
                    <a:pt x="3334801" y="95340"/>
                    <a:pt x="3334801" y="212948"/>
                  </a:cubicBezTo>
                  <a:cubicBezTo>
                    <a:pt x="3334801" y="330556"/>
                    <a:pt x="3243825" y="425895"/>
                    <a:pt x="3131601"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0" name="TextBox 10"/>
            <p:cNvSpPr txBox="1"/>
            <p:nvPr/>
          </p:nvSpPr>
          <p:spPr>
            <a:xfrm>
              <a:off x="0" y="-47625"/>
              <a:ext cx="3334801" cy="473520"/>
            </a:xfrm>
            <a:prstGeom prst="rect">
              <a:avLst/>
            </a:prstGeom>
          </p:spPr>
          <p:txBody>
            <a:bodyPr lIns="50800" tIns="50800" rIns="50800" bIns="50800" rtlCol="0" anchor="ctr"/>
            <a:lstStyle/>
            <a:p>
              <a:pPr algn="ctr">
                <a:lnSpc>
                  <a:spcPts val="3219"/>
                </a:lnSpc>
              </a:pPr>
              <a:r>
                <a:rPr lang="en-US" sz="2299" b="1">
                  <a:solidFill>
                    <a:srgbClr val="FFFFFF"/>
                  </a:solidFill>
                  <a:latin typeface="Garet Bold"/>
                  <a:ea typeface="Garet Bold"/>
                  <a:cs typeface="Garet Bold"/>
                  <a:sym typeface="Garet Bold"/>
                </a:rPr>
                <a:t>Montants agrégés par client: </a:t>
              </a:r>
            </a:p>
          </p:txBody>
        </p:sp>
      </p:grpSp>
      <p:grpSp>
        <p:nvGrpSpPr>
          <p:cNvPr id="11" name="Group 11"/>
          <p:cNvGrpSpPr/>
          <p:nvPr/>
        </p:nvGrpSpPr>
        <p:grpSpPr>
          <a:xfrm>
            <a:off x="6017822" y="2164062"/>
            <a:ext cx="5988350" cy="2522238"/>
            <a:chOff x="0" y="0"/>
            <a:chExt cx="1577179" cy="664293"/>
          </a:xfrm>
        </p:grpSpPr>
        <p:sp>
          <p:nvSpPr>
            <p:cNvPr id="12" name="Freeform 12"/>
            <p:cNvSpPr/>
            <p:nvPr/>
          </p:nvSpPr>
          <p:spPr>
            <a:xfrm>
              <a:off x="0" y="0"/>
              <a:ext cx="1577179" cy="664293"/>
            </a:xfrm>
            <a:custGeom>
              <a:avLst/>
              <a:gdLst/>
              <a:ahLst/>
              <a:cxnLst/>
              <a:rect l="l" t="t" r="r" b="b"/>
              <a:pathLst>
                <a:path w="1577179" h="664293">
                  <a:moveTo>
                    <a:pt x="65934" y="0"/>
                  </a:moveTo>
                  <a:lnTo>
                    <a:pt x="1511244" y="0"/>
                  </a:lnTo>
                  <a:cubicBezTo>
                    <a:pt x="1528731" y="0"/>
                    <a:pt x="1545502" y="6947"/>
                    <a:pt x="1557867" y="19312"/>
                  </a:cubicBezTo>
                  <a:cubicBezTo>
                    <a:pt x="1570232" y="31677"/>
                    <a:pt x="1577179" y="48447"/>
                    <a:pt x="1577179" y="65934"/>
                  </a:cubicBezTo>
                  <a:lnTo>
                    <a:pt x="1577179" y="598359"/>
                  </a:lnTo>
                  <a:cubicBezTo>
                    <a:pt x="1577179" y="615846"/>
                    <a:pt x="1570232" y="632616"/>
                    <a:pt x="1557867" y="644981"/>
                  </a:cubicBezTo>
                  <a:cubicBezTo>
                    <a:pt x="1545502" y="657346"/>
                    <a:pt x="1528731" y="664293"/>
                    <a:pt x="1511244" y="664293"/>
                  </a:cubicBezTo>
                  <a:lnTo>
                    <a:pt x="65934" y="664293"/>
                  </a:lnTo>
                  <a:cubicBezTo>
                    <a:pt x="48447" y="664293"/>
                    <a:pt x="31677" y="657346"/>
                    <a:pt x="19312" y="644981"/>
                  </a:cubicBezTo>
                  <a:cubicBezTo>
                    <a:pt x="6947" y="632616"/>
                    <a:pt x="0" y="615846"/>
                    <a:pt x="0" y="598359"/>
                  </a:cubicBezTo>
                  <a:lnTo>
                    <a:pt x="0" y="65934"/>
                  </a:lnTo>
                  <a:cubicBezTo>
                    <a:pt x="0" y="48447"/>
                    <a:pt x="6947" y="31677"/>
                    <a:pt x="19312" y="19312"/>
                  </a:cubicBezTo>
                  <a:cubicBezTo>
                    <a:pt x="31677" y="6947"/>
                    <a:pt x="48447" y="0"/>
                    <a:pt x="65934" y="0"/>
                  </a:cubicBezTo>
                  <a:close/>
                </a:path>
              </a:pathLst>
            </a:custGeom>
            <a:solidFill>
              <a:srgbClr val="E8ECEC"/>
            </a:solidFill>
          </p:spPr>
          <p:txBody>
            <a:bodyPr/>
            <a:lstStyle/>
            <a:p>
              <a:endParaRPr lang="fr-FR"/>
            </a:p>
          </p:txBody>
        </p:sp>
        <p:sp>
          <p:nvSpPr>
            <p:cNvPr id="13" name="TextBox 13"/>
            <p:cNvSpPr txBox="1"/>
            <p:nvPr/>
          </p:nvSpPr>
          <p:spPr>
            <a:xfrm>
              <a:off x="0" y="-38100"/>
              <a:ext cx="1577179" cy="70239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179030" y="2285314"/>
            <a:ext cx="5519065" cy="1836420"/>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A ce niveau nous avons créer deux variables: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CustomerId_abs_amount_sum</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log_CustomerId_abs_amount_sum</a:t>
            </a:r>
          </a:p>
        </p:txBody>
      </p:sp>
      <p:grpSp>
        <p:nvGrpSpPr>
          <p:cNvPr id="15" name="Group 15"/>
          <p:cNvGrpSpPr/>
          <p:nvPr/>
        </p:nvGrpSpPr>
        <p:grpSpPr>
          <a:xfrm>
            <a:off x="6218205" y="5143500"/>
            <a:ext cx="5479890" cy="669452"/>
            <a:chOff x="0" y="0"/>
            <a:chExt cx="3486223" cy="425895"/>
          </a:xfrm>
        </p:grpSpPr>
        <p:sp>
          <p:nvSpPr>
            <p:cNvPr id="16" name="Freeform 16"/>
            <p:cNvSpPr/>
            <p:nvPr/>
          </p:nvSpPr>
          <p:spPr>
            <a:xfrm>
              <a:off x="0" y="0"/>
              <a:ext cx="3486224" cy="425895"/>
            </a:xfrm>
            <a:custGeom>
              <a:avLst/>
              <a:gdLst/>
              <a:ahLst/>
              <a:cxnLst/>
              <a:rect l="l" t="t" r="r" b="b"/>
              <a:pathLst>
                <a:path w="3486224" h="425895">
                  <a:moveTo>
                    <a:pt x="3283024" y="0"/>
                  </a:moveTo>
                  <a:cubicBezTo>
                    <a:pt x="3395248" y="0"/>
                    <a:pt x="3486224" y="95340"/>
                    <a:pt x="3486224" y="212948"/>
                  </a:cubicBezTo>
                  <a:cubicBezTo>
                    <a:pt x="3486224" y="330556"/>
                    <a:pt x="3395248" y="425895"/>
                    <a:pt x="3283024"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7" name="TextBox 17"/>
            <p:cNvSpPr txBox="1"/>
            <p:nvPr/>
          </p:nvSpPr>
          <p:spPr>
            <a:xfrm>
              <a:off x="0" y="-38100"/>
              <a:ext cx="3486223" cy="463995"/>
            </a:xfrm>
            <a:prstGeom prst="rect">
              <a:avLst/>
            </a:prstGeom>
          </p:spPr>
          <p:txBody>
            <a:bodyPr lIns="50800" tIns="50800" rIns="50800" bIns="50800" rtlCol="0" anchor="ctr"/>
            <a:lstStyle/>
            <a:p>
              <a:pPr algn="ctr">
                <a:lnSpc>
                  <a:spcPts val="3079"/>
                </a:lnSpc>
              </a:pPr>
              <a:r>
                <a:rPr lang="en-US" sz="2199" b="1">
                  <a:solidFill>
                    <a:srgbClr val="FFFFFF"/>
                  </a:solidFill>
                  <a:latin typeface="Garet Bold"/>
                  <a:ea typeface="Garet Bold"/>
                  <a:cs typeface="Garet Bold"/>
                  <a:sym typeface="Garet Bold"/>
                </a:rPr>
                <a:t>Ecart  montant estimé vs réel</a:t>
              </a:r>
            </a:p>
          </p:txBody>
        </p:sp>
      </p:grpSp>
      <p:grpSp>
        <p:nvGrpSpPr>
          <p:cNvPr id="18" name="Group 18"/>
          <p:cNvGrpSpPr/>
          <p:nvPr/>
        </p:nvGrpSpPr>
        <p:grpSpPr>
          <a:xfrm>
            <a:off x="6043775" y="5885629"/>
            <a:ext cx="5654320" cy="2885388"/>
            <a:chOff x="0" y="0"/>
            <a:chExt cx="1489204" cy="759938"/>
          </a:xfrm>
        </p:grpSpPr>
        <p:sp>
          <p:nvSpPr>
            <p:cNvPr id="19" name="Freeform 19"/>
            <p:cNvSpPr/>
            <p:nvPr/>
          </p:nvSpPr>
          <p:spPr>
            <a:xfrm>
              <a:off x="0" y="0"/>
              <a:ext cx="1489204" cy="759938"/>
            </a:xfrm>
            <a:custGeom>
              <a:avLst/>
              <a:gdLst/>
              <a:ahLst/>
              <a:cxnLst/>
              <a:rect l="l" t="t" r="r" b="b"/>
              <a:pathLst>
                <a:path w="1489204" h="759938">
                  <a:moveTo>
                    <a:pt x="69829" y="0"/>
                  </a:moveTo>
                  <a:lnTo>
                    <a:pt x="1419374" y="0"/>
                  </a:lnTo>
                  <a:cubicBezTo>
                    <a:pt x="1437894" y="0"/>
                    <a:pt x="1455656" y="7357"/>
                    <a:pt x="1468751" y="20453"/>
                  </a:cubicBezTo>
                  <a:cubicBezTo>
                    <a:pt x="1481847" y="33548"/>
                    <a:pt x="1489204" y="51310"/>
                    <a:pt x="1489204" y="69829"/>
                  </a:cubicBezTo>
                  <a:lnTo>
                    <a:pt x="1489204" y="690108"/>
                  </a:lnTo>
                  <a:cubicBezTo>
                    <a:pt x="1489204" y="728674"/>
                    <a:pt x="1457940" y="759938"/>
                    <a:pt x="1419374" y="759938"/>
                  </a:cubicBezTo>
                  <a:lnTo>
                    <a:pt x="69829" y="759938"/>
                  </a:lnTo>
                  <a:cubicBezTo>
                    <a:pt x="31264" y="759938"/>
                    <a:pt x="0" y="728674"/>
                    <a:pt x="0" y="690108"/>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0" name="TextBox 20"/>
            <p:cNvSpPr txBox="1"/>
            <p:nvPr/>
          </p:nvSpPr>
          <p:spPr>
            <a:xfrm>
              <a:off x="0" y="-38100"/>
              <a:ext cx="1489204" cy="798038"/>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535705" y="6192414"/>
            <a:ext cx="5009127"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Amount_Value_Ecart : différence entre la valeur estimée (Value) et le montant réellement traité (Amount.abs()), pour détecter d’éventuelles incohérences.</a:t>
            </a:r>
          </a:p>
        </p:txBody>
      </p:sp>
      <p:grpSp>
        <p:nvGrpSpPr>
          <p:cNvPr id="22" name="Group 22"/>
          <p:cNvGrpSpPr/>
          <p:nvPr/>
        </p:nvGrpSpPr>
        <p:grpSpPr>
          <a:xfrm>
            <a:off x="12355780" y="1283025"/>
            <a:ext cx="5654320" cy="927100"/>
            <a:chOff x="0" y="0"/>
            <a:chExt cx="3597193" cy="589807"/>
          </a:xfrm>
        </p:grpSpPr>
        <p:sp>
          <p:nvSpPr>
            <p:cNvPr id="23" name="Freeform 23"/>
            <p:cNvSpPr/>
            <p:nvPr/>
          </p:nvSpPr>
          <p:spPr>
            <a:xfrm>
              <a:off x="0" y="0"/>
              <a:ext cx="3597193" cy="589807"/>
            </a:xfrm>
            <a:custGeom>
              <a:avLst/>
              <a:gdLst/>
              <a:ahLst/>
              <a:cxnLst/>
              <a:rect l="l" t="t" r="r" b="b"/>
              <a:pathLst>
                <a:path w="3597193" h="589807">
                  <a:moveTo>
                    <a:pt x="3393993" y="0"/>
                  </a:moveTo>
                  <a:cubicBezTo>
                    <a:pt x="3506217" y="0"/>
                    <a:pt x="3597193" y="132033"/>
                    <a:pt x="3597193" y="294903"/>
                  </a:cubicBezTo>
                  <a:cubicBezTo>
                    <a:pt x="3597193" y="457774"/>
                    <a:pt x="3506217" y="589807"/>
                    <a:pt x="3393993" y="589807"/>
                  </a:cubicBezTo>
                  <a:lnTo>
                    <a:pt x="203200" y="589807"/>
                  </a:lnTo>
                  <a:cubicBezTo>
                    <a:pt x="90976" y="589807"/>
                    <a:pt x="0" y="457774"/>
                    <a:pt x="0" y="294903"/>
                  </a:cubicBezTo>
                  <a:cubicBezTo>
                    <a:pt x="0" y="132033"/>
                    <a:pt x="90976" y="0"/>
                    <a:pt x="203200" y="0"/>
                  </a:cubicBezTo>
                  <a:close/>
                </a:path>
              </a:pathLst>
            </a:custGeom>
            <a:solidFill>
              <a:srgbClr val="375EAA"/>
            </a:solidFill>
          </p:spPr>
          <p:txBody>
            <a:bodyPr/>
            <a:lstStyle/>
            <a:p>
              <a:endParaRPr lang="fr-FR"/>
            </a:p>
          </p:txBody>
        </p:sp>
        <p:sp>
          <p:nvSpPr>
            <p:cNvPr id="24" name="TextBox 24"/>
            <p:cNvSpPr txBox="1"/>
            <p:nvPr/>
          </p:nvSpPr>
          <p:spPr>
            <a:xfrm>
              <a:off x="0" y="-38100"/>
              <a:ext cx="3597193" cy="627907"/>
            </a:xfrm>
            <a:prstGeom prst="rect">
              <a:avLst/>
            </a:prstGeom>
          </p:spPr>
          <p:txBody>
            <a:bodyPr lIns="50800" tIns="50800" rIns="50800" bIns="50800" rtlCol="0" anchor="ctr"/>
            <a:lstStyle/>
            <a:p>
              <a:pPr algn="ctr">
                <a:lnSpc>
                  <a:spcPts val="3079"/>
                </a:lnSpc>
              </a:pPr>
              <a:r>
                <a:rPr lang="en-US" sz="2199" b="1">
                  <a:solidFill>
                    <a:srgbClr val="FFFFFF"/>
                  </a:solidFill>
                  <a:latin typeface="Garet Bold"/>
                  <a:ea typeface="Garet Bold"/>
                  <a:cs typeface="Garet Bold"/>
                  <a:sym typeface="Garet Bold"/>
                </a:rPr>
                <a:t>Statistiques de fréquence et de dispersion</a:t>
              </a:r>
            </a:p>
          </p:txBody>
        </p:sp>
      </p:grpSp>
      <p:grpSp>
        <p:nvGrpSpPr>
          <p:cNvPr id="25" name="Group 25"/>
          <p:cNvGrpSpPr/>
          <p:nvPr/>
        </p:nvGrpSpPr>
        <p:grpSpPr>
          <a:xfrm>
            <a:off x="12355780" y="2289500"/>
            <a:ext cx="5654320" cy="1954055"/>
            <a:chOff x="0" y="0"/>
            <a:chExt cx="1489204" cy="514648"/>
          </a:xfrm>
        </p:grpSpPr>
        <p:sp>
          <p:nvSpPr>
            <p:cNvPr id="26" name="Freeform 26"/>
            <p:cNvSpPr/>
            <p:nvPr/>
          </p:nvSpPr>
          <p:spPr>
            <a:xfrm>
              <a:off x="0" y="0"/>
              <a:ext cx="1489204" cy="514648"/>
            </a:xfrm>
            <a:custGeom>
              <a:avLst/>
              <a:gdLst/>
              <a:ahLst/>
              <a:cxnLst/>
              <a:rect l="l" t="t" r="r" b="b"/>
              <a:pathLst>
                <a:path w="1489204" h="514648">
                  <a:moveTo>
                    <a:pt x="69829" y="0"/>
                  </a:moveTo>
                  <a:lnTo>
                    <a:pt x="1419374" y="0"/>
                  </a:lnTo>
                  <a:cubicBezTo>
                    <a:pt x="1437894" y="0"/>
                    <a:pt x="1455656" y="7357"/>
                    <a:pt x="1468751" y="20453"/>
                  </a:cubicBezTo>
                  <a:cubicBezTo>
                    <a:pt x="1481847" y="33548"/>
                    <a:pt x="1489204" y="51310"/>
                    <a:pt x="1489204" y="69829"/>
                  </a:cubicBezTo>
                  <a:lnTo>
                    <a:pt x="1489204" y="444819"/>
                  </a:lnTo>
                  <a:cubicBezTo>
                    <a:pt x="1489204" y="483384"/>
                    <a:pt x="1457940" y="514648"/>
                    <a:pt x="1419374" y="514648"/>
                  </a:cubicBezTo>
                  <a:lnTo>
                    <a:pt x="69829" y="514648"/>
                  </a:lnTo>
                  <a:cubicBezTo>
                    <a:pt x="51310" y="514648"/>
                    <a:pt x="33548" y="507291"/>
                    <a:pt x="20453" y="494196"/>
                  </a:cubicBezTo>
                  <a:cubicBezTo>
                    <a:pt x="7357" y="481100"/>
                    <a:pt x="0" y="463339"/>
                    <a:pt x="0" y="444819"/>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7" name="TextBox 27"/>
            <p:cNvSpPr txBox="1"/>
            <p:nvPr/>
          </p:nvSpPr>
          <p:spPr>
            <a:xfrm>
              <a:off x="0" y="-38100"/>
              <a:ext cx="1489204" cy="552748"/>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531976" y="2381972"/>
            <a:ext cx="5339971" cy="1369695"/>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A ce niveau nous distinguons: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SubscriptionId_transaction_count</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CustomerId_abs_amount_std</a:t>
            </a:r>
          </a:p>
        </p:txBody>
      </p:sp>
      <p:grpSp>
        <p:nvGrpSpPr>
          <p:cNvPr id="29" name="Group 29"/>
          <p:cNvGrpSpPr/>
          <p:nvPr/>
        </p:nvGrpSpPr>
        <p:grpSpPr>
          <a:xfrm>
            <a:off x="12531976" y="5211588"/>
            <a:ext cx="5039276" cy="669452"/>
            <a:chOff x="0" y="0"/>
            <a:chExt cx="3205911" cy="425895"/>
          </a:xfrm>
        </p:grpSpPr>
        <p:sp>
          <p:nvSpPr>
            <p:cNvPr id="30" name="Freeform 30"/>
            <p:cNvSpPr/>
            <p:nvPr/>
          </p:nvSpPr>
          <p:spPr>
            <a:xfrm>
              <a:off x="0" y="0"/>
              <a:ext cx="3205911" cy="425895"/>
            </a:xfrm>
            <a:custGeom>
              <a:avLst/>
              <a:gdLst/>
              <a:ahLst/>
              <a:cxnLst/>
              <a:rect l="l" t="t" r="r" b="b"/>
              <a:pathLst>
                <a:path w="3205911" h="425895">
                  <a:moveTo>
                    <a:pt x="3002711" y="0"/>
                  </a:moveTo>
                  <a:cubicBezTo>
                    <a:pt x="3114935" y="0"/>
                    <a:pt x="3205911" y="95340"/>
                    <a:pt x="3205911" y="212948"/>
                  </a:cubicBezTo>
                  <a:cubicBezTo>
                    <a:pt x="3205911" y="330556"/>
                    <a:pt x="3114935" y="425895"/>
                    <a:pt x="3002711"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31" name="TextBox 31"/>
            <p:cNvSpPr txBox="1"/>
            <p:nvPr/>
          </p:nvSpPr>
          <p:spPr>
            <a:xfrm>
              <a:off x="0" y="-47625"/>
              <a:ext cx="3205911" cy="473520"/>
            </a:xfrm>
            <a:prstGeom prst="rect">
              <a:avLst/>
            </a:prstGeom>
          </p:spPr>
          <p:txBody>
            <a:bodyPr lIns="50800" tIns="50800" rIns="50800" bIns="50800" rtlCol="0" anchor="ctr"/>
            <a:lstStyle/>
            <a:p>
              <a:pPr algn="ctr">
                <a:lnSpc>
                  <a:spcPts val="3219"/>
                </a:lnSpc>
              </a:pPr>
              <a:r>
                <a:rPr lang="en-US" sz="2299" b="1">
                  <a:solidFill>
                    <a:srgbClr val="FFFFFF"/>
                  </a:solidFill>
                  <a:latin typeface="Garet Bold"/>
                  <a:ea typeface="Garet Bold"/>
                  <a:cs typeface="Garet Bold"/>
                  <a:sym typeface="Garet Bold"/>
                </a:rPr>
                <a:t>Caractéistique temporelles: </a:t>
              </a:r>
            </a:p>
          </p:txBody>
        </p:sp>
      </p:grpSp>
      <p:grpSp>
        <p:nvGrpSpPr>
          <p:cNvPr id="32" name="Group 32"/>
          <p:cNvGrpSpPr/>
          <p:nvPr/>
        </p:nvGrpSpPr>
        <p:grpSpPr>
          <a:xfrm>
            <a:off x="12336270" y="6071541"/>
            <a:ext cx="5535677" cy="2424018"/>
            <a:chOff x="0" y="0"/>
            <a:chExt cx="1457956" cy="638425"/>
          </a:xfrm>
        </p:grpSpPr>
        <p:sp>
          <p:nvSpPr>
            <p:cNvPr id="33" name="Freeform 33"/>
            <p:cNvSpPr/>
            <p:nvPr/>
          </p:nvSpPr>
          <p:spPr>
            <a:xfrm>
              <a:off x="0" y="0"/>
              <a:ext cx="1457956" cy="638425"/>
            </a:xfrm>
            <a:custGeom>
              <a:avLst/>
              <a:gdLst/>
              <a:ahLst/>
              <a:cxnLst/>
              <a:rect l="l" t="t" r="r" b="b"/>
              <a:pathLst>
                <a:path w="1457956" h="638425">
                  <a:moveTo>
                    <a:pt x="71326" y="0"/>
                  </a:moveTo>
                  <a:lnTo>
                    <a:pt x="1386630" y="0"/>
                  </a:lnTo>
                  <a:cubicBezTo>
                    <a:pt x="1405547" y="0"/>
                    <a:pt x="1423689" y="7515"/>
                    <a:pt x="1437065" y="20891"/>
                  </a:cubicBezTo>
                  <a:cubicBezTo>
                    <a:pt x="1450441" y="34267"/>
                    <a:pt x="1457956" y="52409"/>
                    <a:pt x="1457956" y="71326"/>
                  </a:cubicBezTo>
                  <a:lnTo>
                    <a:pt x="1457956" y="567099"/>
                  </a:lnTo>
                  <a:cubicBezTo>
                    <a:pt x="1457956" y="606491"/>
                    <a:pt x="1426022" y="638425"/>
                    <a:pt x="1386630" y="638425"/>
                  </a:cubicBezTo>
                  <a:lnTo>
                    <a:pt x="71326" y="638425"/>
                  </a:lnTo>
                  <a:cubicBezTo>
                    <a:pt x="31934" y="638425"/>
                    <a:pt x="0" y="606491"/>
                    <a:pt x="0" y="567099"/>
                  </a:cubicBezTo>
                  <a:lnTo>
                    <a:pt x="0" y="71326"/>
                  </a:lnTo>
                  <a:cubicBezTo>
                    <a:pt x="0" y="31934"/>
                    <a:pt x="31934" y="0"/>
                    <a:pt x="71326" y="0"/>
                  </a:cubicBezTo>
                  <a:close/>
                </a:path>
              </a:pathLst>
            </a:custGeom>
            <a:solidFill>
              <a:srgbClr val="E8ECEC"/>
            </a:solidFill>
          </p:spPr>
          <p:txBody>
            <a:bodyPr/>
            <a:lstStyle/>
            <a:p>
              <a:endParaRPr lang="fr-FR"/>
            </a:p>
          </p:txBody>
        </p:sp>
        <p:sp>
          <p:nvSpPr>
            <p:cNvPr id="34" name="TextBox 34"/>
            <p:cNvSpPr txBox="1"/>
            <p:nvPr/>
          </p:nvSpPr>
          <p:spPr>
            <a:xfrm>
              <a:off x="0" y="-38100"/>
              <a:ext cx="1457956" cy="6765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925234" y="6122455"/>
            <a:ext cx="4754062" cy="1917700"/>
          </a:xfrm>
          <a:prstGeom prst="rect">
            <a:avLst/>
          </a:prstGeom>
        </p:spPr>
        <p:txBody>
          <a:bodyPr lIns="0" tIns="0" rIns="0" bIns="0" rtlCol="0" anchor="t">
            <a:spAutoFit/>
          </a:bodyPr>
          <a:lstStyle/>
          <a:p>
            <a:pPr marL="539749" lvl="1" indent="-269875" algn="just">
              <a:lnSpc>
                <a:spcPts val="3874"/>
              </a:lnSpc>
              <a:buFont typeface="Arial"/>
              <a:buChar char="•"/>
            </a:pPr>
            <a:r>
              <a:rPr lang="en-US" sz="2499">
                <a:solidFill>
                  <a:srgbClr val="000000"/>
                </a:solidFill>
                <a:latin typeface="Open Sans"/>
                <a:ea typeface="Open Sans"/>
                <a:cs typeface="Open Sans"/>
                <a:sym typeface="Open Sans"/>
              </a:rPr>
              <a:t>TransactionType</a:t>
            </a:r>
          </a:p>
          <a:p>
            <a:pPr marL="539749" lvl="1" indent="-269875" algn="l">
              <a:lnSpc>
                <a:spcPts val="3874"/>
              </a:lnSpc>
              <a:buFont typeface="Arial"/>
              <a:buChar char="•"/>
            </a:pPr>
            <a:r>
              <a:rPr lang="en-US" sz="2499" u="none" strike="noStrike">
                <a:solidFill>
                  <a:srgbClr val="000000"/>
                </a:solidFill>
                <a:latin typeface="Open Sans"/>
                <a:ea typeface="Open Sans"/>
                <a:cs typeface="Open Sans"/>
                <a:sym typeface="Open Sans"/>
              </a:rPr>
              <a:t>TransactionHour et TransactionDay</a:t>
            </a:r>
          </a:p>
          <a:p>
            <a:pPr marL="539749" lvl="1" indent="-269875" algn="just">
              <a:lnSpc>
                <a:spcPts val="3874"/>
              </a:lnSpc>
              <a:buFont typeface="Arial"/>
              <a:buChar char="•"/>
            </a:pPr>
            <a:r>
              <a:rPr lang="en-US" sz="2499" u="none" strike="noStrike">
                <a:solidFill>
                  <a:srgbClr val="000000"/>
                </a:solidFill>
                <a:latin typeface="Open Sans"/>
                <a:ea typeface="Open Sans"/>
                <a:cs typeface="Open Sans"/>
                <a:sym typeface="Open Sans"/>
              </a:rPr>
              <a:t>MomentOfDay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118" y="0"/>
            <a:ext cx="5760512" cy="10287000"/>
            <a:chOff x="0" y="0"/>
            <a:chExt cx="1517172" cy="2709333"/>
          </a:xfrm>
        </p:grpSpPr>
        <p:sp>
          <p:nvSpPr>
            <p:cNvPr id="3" name="Freeform 3"/>
            <p:cNvSpPr/>
            <p:nvPr/>
          </p:nvSpPr>
          <p:spPr>
            <a:xfrm>
              <a:off x="0" y="0"/>
              <a:ext cx="1517172" cy="2709333"/>
            </a:xfrm>
            <a:custGeom>
              <a:avLst/>
              <a:gdLst/>
              <a:ahLst/>
              <a:cxnLst/>
              <a:rect l="l" t="t" r="r" b="b"/>
              <a:pathLst>
                <a:path w="1517172" h="2709333">
                  <a:moveTo>
                    <a:pt x="0" y="0"/>
                  </a:moveTo>
                  <a:lnTo>
                    <a:pt x="1517172" y="0"/>
                  </a:lnTo>
                  <a:lnTo>
                    <a:pt x="151717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51717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4262553"/>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6" name="TextBox 6"/>
          <p:cNvSpPr txBox="1"/>
          <p:nvPr/>
        </p:nvSpPr>
        <p:spPr>
          <a:xfrm>
            <a:off x="839945" y="363590"/>
            <a:ext cx="4568944" cy="3511551"/>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RECODAGE DE VARIABLES EXISTANTES</a:t>
            </a:r>
          </a:p>
        </p:txBody>
      </p:sp>
      <p:sp>
        <p:nvSpPr>
          <p:cNvPr id="7" name="TextBox 7"/>
          <p:cNvSpPr txBox="1"/>
          <p:nvPr/>
        </p:nvSpPr>
        <p:spPr>
          <a:xfrm>
            <a:off x="205038" y="5456769"/>
            <a:ext cx="5522670" cy="2403475"/>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Plusieurs variables initialement trop fines ou déséquilibrées sont regroupées pour réduire la cardinalité et ainsi isoler les catégories fréquentes des “autres” :</a:t>
            </a:r>
          </a:p>
        </p:txBody>
      </p:sp>
      <p:grpSp>
        <p:nvGrpSpPr>
          <p:cNvPr id="8" name="Group 8"/>
          <p:cNvGrpSpPr/>
          <p:nvPr/>
        </p:nvGrpSpPr>
        <p:grpSpPr>
          <a:xfrm>
            <a:off x="6246680" y="1093305"/>
            <a:ext cx="5654320" cy="2945130"/>
            <a:chOff x="0" y="0"/>
            <a:chExt cx="7539094" cy="3926840"/>
          </a:xfrm>
        </p:grpSpPr>
        <p:grpSp>
          <p:nvGrpSpPr>
            <p:cNvPr id="9" name="Group 9"/>
            <p:cNvGrpSpPr/>
            <p:nvPr/>
          </p:nvGrpSpPr>
          <p:grpSpPr>
            <a:xfrm>
              <a:off x="471703" y="0"/>
              <a:ext cx="6863040" cy="892603"/>
              <a:chOff x="0" y="0"/>
              <a:chExt cx="3274622" cy="425895"/>
            </a:xfrm>
          </p:grpSpPr>
          <p:sp>
            <p:nvSpPr>
              <p:cNvPr id="10" name="Freeform 10"/>
              <p:cNvSpPr/>
              <p:nvPr/>
            </p:nvSpPr>
            <p:spPr>
              <a:xfrm>
                <a:off x="0" y="0"/>
                <a:ext cx="3274622" cy="425895"/>
              </a:xfrm>
              <a:custGeom>
                <a:avLst/>
                <a:gdLst/>
                <a:ahLst/>
                <a:cxnLst/>
                <a:rect l="l" t="t" r="r" b="b"/>
                <a:pathLst>
                  <a:path w="3274622" h="425895">
                    <a:moveTo>
                      <a:pt x="3071422" y="0"/>
                    </a:moveTo>
                    <a:cubicBezTo>
                      <a:pt x="3183646" y="0"/>
                      <a:pt x="3274622" y="95340"/>
                      <a:pt x="3274622" y="212948"/>
                    </a:cubicBezTo>
                    <a:cubicBezTo>
                      <a:pt x="3274622" y="330556"/>
                      <a:pt x="3183646" y="425895"/>
                      <a:pt x="3071422"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1" name="TextBox 11"/>
              <p:cNvSpPr txBox="1"/>
              <p:nvPr/>
            </p:nvSpPr>
            <p:spPr>
              <a:xfrm>
                <a:off x="0" y="-28575"/>
                <a:ext cx="327462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PricingStrategy</a:t>
                </a:r>
              </a:p>
            </p:txBody>
          </p:sp>
        </p:grpSp>
        <p:grpSp>
          <p:nvGrpSpPr>
            <p:cNvPr id="12" name="Group 12"/>
            <p:cNvGrpSpPr/>
            <p:nvPr/>
          </p:nvGrpSpPr>
          <p:grpSpPr>
            <a:xfrm>
              <a:off x="0" y="1103708"/>
              <a:ext cx="7539094" cy="2605406"/>
              <a:chOff x="0" y="0"/>
              <a:chExt cx="1489204" cy="514648"/>
            </a:xfrm>
          </p:grpSpPr>
          <p:sp>
            <p:nvSpPr>
              <p:cNvPr id="13" name="Freeform 13"/>
              <p:cNvSpPr/>
              <p:nvPr/>
            </p:nvSpPr>
            <p:spPr>
              <a:xfrm>
                <a:off x="0" y="0"/>
                <a:ext cx="1489204" cy="514648"/>
              </a:xfrm>
              <a:custGeom>
                <a:avLst/>
                <a:gdLst/>
                <a:ahLst/>
                <a:cxnLst/>
                <a:rect l="l" t="t" r="r" b="b"/>
                <a:pathLst>
                  <a:path w="1489204" h="514648">
                    <a:moveTo>
                      <a:pt x="69829" y="0"/>
                    </a:moveTo>
                    <a:lnTo>
                      <a:pt x="1419374" y="0"/>
                    </a:lnTo>
                    <a:cubicBezTo>
                      <a:pt x="1437894" y="0"/>
                      <a:pt x="1455656" y="7357"/>
                      <a:pt x="1468751" y="20453"/>
                    </a:cubicBezTo>
                    <a:cubicBezTo>
                      <a:pt x="1481847" y="33548"/>
                      <a:pt x="1489204" y="51310"/>
                      <a:pt x="1489204" y="69829"/>
                    </a:cubicBezTo>
                    <a:lnTo>
                      <a:pt x="1489204" y="444819"/>
                    </a:lnTo>
                    <a:cubicBezTo>
                      <a:pt x="1489204" y="483384"/>
                      <a:pt x="1457940" y="514648"/>
                      <a:pt x="1419374" y="514648"/>
                    </a:cubicBezTo>
                    <a:lnTo>
                      <a:pt x="69829" y="514648"/>
                    </a:lnTo>
                    <a:cubicBezTo>
                      <a:pt x="51310" y="514648"/>
                      <a:pt x="33548" y="507291"/>
                      <a:pt x="20453" y="494196"/>
                    </a:cubicBezTo>
                    <a:cubicBezTo>
                      <a:pt x="7357" y="481100"/>
                      <a:pt x="0" y="463339"/>
                      <a:pt x="0" y="444819"/>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14" name="TextBox 14"/>
              <p:cNvSpPr txBox="1"/>
              <p:nvPr/>
            </p:nvSpPr>
            <p:spPr>
              <a:xfrm>
                <a:off x="0" y="-38100"/>
                <a:ext cx="1489204" cy="55274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55906" y="1123527"/>
              <a:ext cx="6481281" cy="2803313"/>
            </a:xfrm>
            <a:prstGeom prst="rect">
              <a:avLst/>
            </a:prstGeom>
          </p:spPr>
          <p:txBody>
            <a:bodyPr lIns="0" tIns="0" rIns="0" bIns="0" rtlCol="0" anchor="t">
              <a:spAutoFit/>
            </a:bodyPr>
            <a:lstStyle/>
            <a:p>
              <a:pPr algn="just">
                <a:lnSpc>
                  <a:spcPts val="3410"/>
                </a:lnSpc>
              </a:pPr>
              <a:r>
                <a:rPr lang="en-US" sz="2200">
                  <a:solidFill>
                    <a:srgbClr val="000000"/>
                  </a:solidFill>
                  <a:latin typeface="Open Sans"/>
                  <a:ea typeface="Open Sans"/>
                  <a:cs typeface="Open Sans"/>
                  <a:sym typeface="Open Sans"/>
                </a:rPr>
                <a:t>Convertie en chaîne de caractères puis recodée pour ne garder que les stratégies “2” et “4”, le reste passant en “Other”.</a:t>
              </a:r>
            </a:p>
            <a:p>
              <a:pPr marL="0" lvl="0" indent="0" algn="just">
                <a:lnSpc>
                  <a:spcPts val="3410"/>
                </a:lnSpc>
              </a:pPr>
              <a:endParaRPr lang="en-US" sz="2200">
                <a:solidFill>
                  <a:srgbClr val="000000"/>
                </a:solidFill>
                <a:latin typeface="Open Sans"/>
                <a:ea typeface="Open Sans"/>
                <a:cs typeface="Open Sans"/>
                <a:sym typeface="Open Sans"/>
              </a:endParaRPr>
            </a:p>
          </p:txBody>
        </p:sp>
      </p:grpSp>
      <p:grpSp>
        <p:nvGrpSpPr>
          <p:cNvPr id="16" name="Group 16"/>
          <p:cNvGrpSpPr/>
          <p:nvPr/>
        </p:nvGrpSpPr>
        <p:grpSpPr>
          <a:xfrm>
            <a:off x="6421109" y="5143500"/>
            <a:ext cx="5326627" cy="669452"/>
            <a:chOff x="0" y="0"/>
            <a:chExt cx="3388720" cy="425895"/>
          </a:xfrm>
        </p:grpSpPr>
        <p:sp>
          <p:nvSpPr>
            <p:cNvPr id="17" name="Freeform 17"/>
            <p:cNvSpPr/>
            <p:nvPr/>
          </p:nvSpPr>
          <p:spPr>
            <a:xfrm>
              <a:off x="0" y="0"/>
              <a:ext cx="3388720" cy="425895"/>
            </a:xfrm>
            <a:custGeom>
              <a:avLst/>
              <a:gdLst/>
              <a:ahLst/>
              <a:cxnLst/>
              <a:rect l="l" t="t" r="r" b="b"/>
              <a:pathLst>
                <a:path w="3388720" h="425895">
                  <a:moveTo>
                    <a:pt x="3185520" y="0"/>
                  </a:moveTo>
                  <a:cubicBezTo>
                    <a:pt x="3297744" y="0"/>
                    <a:pt x="3388720" y="95340"/>
                    <a:pt x="3388720" y="212948"/>
                  </a:cubicBezTo>
                  <a:cubicBezTo>
                    <a:pt x="3388720" y="330556"/>
                    <a:pt x="3297744" y="425895"/>
                    <a:pt x="3185520"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8" name="TextBox 18"/>
            <p:cNvSpPr txBox="1"/>
            <p:nvPr/>
          </p:nvSpPr>
          <p:spPr>
            <a:xfrm>
              <a:off x="0" y="-28575"/>
              <a:ext cx="3388720"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ProviderId</a:t>
              </a:r>
            </a:p>
          </p:txBody>
        </p:sp>
      </p:grpSp>
      <p:grpSp>
        <p:nvGrpSpPr>
          <p:cNvPr id="19" name="Group 19"/>
          <p:cNvGrpSpPr/>
          <p:nvPr/>
        </p:nvGrpSpPr>
        <p:grpSpPr>
          <a:xfrm>
            <a:off x="6246680" y="5885629"/>
            <a:ext cx="5654320" cy="2208055"/>
            <a:chOff x="0" y="0"/>
            <a:chExt cx="1489204" cy="581545"/>
          </a:xfrm>
        </p:grpSpPr>
        <p:sp>
          <p:nvSpPr>
            <p:cNvPr id="20" name="Freeform 20"/>
            <p:cNvSpPr/>
            <p:nvPr/>
          </p:nvSpPr>
          <p:spPr>
            <a:xfrm>
              <a:off x="0" y="0"/>
              <a:ext cx="1489204" cy="581545"/>
            </a:xfrm>
            <a:custGeom>
              <a:avLst/>
              <a:gdLst/>
              <a:ahLst/>
              <a:cxnLst/>
              <a:rect l="l" t="t" r="r" b="b"/>
              <a:pathLst>
                <a:path w="1489204" h="581545">
                  <a:moveTo>
                    <a:pt x="69829" y="0"/>
                  </a:moveTo>
                  <a:lnTo>
                    <a:pt x="1419374" y="0"/>
                  </a:lnTo>
                  <a:cubicBezTo>
                    <a:pt x="1437894" y="0"/>
                    <a:pt x="1455656" y="7357"/>
                    <a:pt x="1468751" y="20453"/>
                  </a:cubicBezTo>
                  <a:cubicBezTo>
                    <a:pt x="1481847" y="33548"/>
                    <a:pt x="1489204" y="51310"/>
                    <a:pt x="1489204" y="69829"/>
                  </a:cubicBezTo>
                  <a:lnTo>
                    <a:pt x="1489204" y="511716"/>
                  </a:lnTo>
                  <a:cubicBezTo>
                    <a:pt x="1489204" y="550282"/>
                    <a:pt x="1457940" y="581545"/>
                    <a:pt x="1419374" y="581545"/>
                  </a:cubicBezTo>
                  <a:lnTo>
                    <a:pt x="69829" y="581545"/>
                  </a:lnTo>
                  <a:cubicBezTo>
                    <a:pt x="31264" y="581545"/>
                    <a:pt x="0" y="550282"/>
                    <a:pt x="0" y="511716"/>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1" name="TextBox 21"/>
            <p:cNvSpPr txBox="1"/>
            <p:nvPr/>
          </p:nvSpPr>
          <p:spPr>
            <a:xfrm>
              <a:off x="0" y="-38100"/>
              <a:ext cx="1489204" cy="61964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738609" y="6192414"/>
            <a:ext cx="5009127" cy="4070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Même logique que pour ProductID</a:t>
            </a:r>
          </a:p>
        </p:txBody>
      </p:sp>
      <p:grpSp>
        <p:nvGrpSpPr>
          <p:cNvPr id="23" name="Group 23"/>
          <p:cNvGrpSpPr/>
          <p:nvPr/>
        </p:nvGrpSpPr>
        <p:grpSpPr>
          <a:xfrm>
            <a:off x="12301050" y="1089709"/>
            <a:ext cx="5654320" cy="669452"/>
            <a:chOff x="0" y="0"/>
            <a:chExt cx="3597193" cy="425895"/>
          </a:xfrm>
        </p:grpSpPr>
        <p:sp>
          <p:nvSpPr>
            <p:cNvPr id="24" name="Freeform 24"/>
            <p:cNvSpPr/>
            <p:nvPr/>
          </p:nvSpPr>
          <p:spPr>
            <a:xfrm>
              <a:off x="0" y="0"/>
              <a:ext cx="3597193" cy="425895"/>
            </a:xfrm>
            <a:custGeom>
              <a:avLst/>
              <a:gdLst/>
              <a:ahLst/>
              <a:cxnLst/>
              <a:rect l="l" t="t" r="r" b="b"/>
              <a:pathLst>
                <a:path w="3597193" h="425895">
                  <a:moveTo>
                    <a:pt x="3393993" y="0"/>
                  </a:moveTo>
                  <a:cubicBezTo>
                    <a:pt x="3506217" y="0"/>
                    <a:pt x="3597193" y="95340"/>
                    <a:pt x="3597193" y="212948"/>
                  </a:cubicBezTo>
                  <a:cubicBezTo>
                    <a:pt x="3597193" y="330556"/>
                    <a:pt x="3506217" y="425895"/>
                    <a:pt x="3393993"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25" name="TextBox 25"/>
            <p:cNvSpPr txBox="1"/>
            <p:nvPr/>
          </p:nvSpPr>
          <p:spPr>
            <a:xfrm>
              <a:off x="0" y="-28575"/>
              <a:ext cx="3597193"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ProductId</a:t>
              </a:r>
            </a:p>
          </p:txBody>
        </p:sp>
      </p:grpSp>
      <p:grpSp>
        <p:nvGrpSpPr>
          <p:cNvPr id="26" name="Group 26"/>
          <p:cNvGrpSpPr/>
          <p:nvPr/>
        </p:nvGrpSpPr>
        <p:grpSpPr>
          <a:xfrm>
            <a:off x="12301050" y="1921086"/>
            <a:ext cx="5654320" cy="2341467"/>
            <a:chOff x="0" y="0"/>
            <a:chExt cx="1489204" cy="616683"/>
          </a:xfrm>
        </p:grpSpPr>
        <p:sp>
          <p:nvSpPr>
            <p:cNvPr id="27" name="Freeform 27"/>
            <p:cNvSpPr/>
            <p:nvPr/>
          </p:nvSpPr>
          <p:spPr>
            <a:xfrm>
              <a:off x="0" y="0"/>
              <a:ext cx="1489204" cy="616683"/>
            </a:xfrm>
            <a:custGeom>
              <a:avLst/>
              <a:gdLst/>
              <a:ahLst/>
              <a:cxnLst/>
              <a:rect l="l" t="t" r="r" b="b"/>
              <a:pathLst>
                <a:path w="1489204" h="616683">
                  <a:moveTo>
                    <a:pt x="69829" y="0"/>
                  </a:moveTo>
                  <a:lnTo>
                    <a:pt x="1419374" y="0"/>
                  </a:lnTo>
                  <a:cubicBezTo>
                    <a:pt x="1437894" y="0"/>
                    <a:pt x="1455656" y="7357"/>
                    <a:pt x="1468751" y="20453"/>
                  </a:cubicBezTo>
                  <a:cubicBezTo>
                    <a:pt x="1481847" y="33548"/>
                    <a:pt x="1489204" y="51310"/>
                    <a:pt x="1489204" y="69829"/>
                  </a:cubicBezTo>
                  <a:lnTo>
                    <a:pt x="1489204" y="546853"/>
                  </a:lnTo>
                  <a:cubicBezTo>
                    <a:pt x="1489204" y="585419"/>
                    <a:pt x="1457940" y="616683"/>
                    <a:pt x="1419374" y="616683"/>
                  </a:cubicBezTo>
                  <a:lnTo>
                    <a:pt x="69829" y="616683"/>
                  </a:lnTo>
                  <a:cubicBezTo>
                    <a:pt x="31264" y="616683"/>
                    <a:pt x="0" y="585419"/>
                    <a:pt x="0" y="546853"/>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8" name="TextBox 28"/>
            <p:cNvSpPr txBox="1"/>
            <p:nvPr/>
          </p:nvSpPr>
          <p:spPr>
            <a:xfrm>
              <a:off x="0" y="-38100"/>
              <a:ext cx="1489204" cy="654783"/>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2921195" y="2227871"/>
            <a:ext cx="4860961"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seuls les produits représenté dans au moins 12 % des transactions seront conservés, les autres passent en “Other”.</a:t>
            </a:r>
          </a:p>
        </p:txBody>
      </p:sp>
      <p:grpSp>
        <p:nvGrpSpPr>
          <p:cNvPr id="30" name="Group 30"/>
          <p:cNvGrpSpPr/>
          <p:nvPr/>
        </p:nvGrpSpPr>
        <p:grpSpPr>
          <a:xfrm>
            <a:off x="12415350" y="5211588"/>
            <a:ext cx="5872650" cy="2814007"/>
            <a:chOff x="0" y="0"/>
            <a:chExt cx="7830200" cy="3752009"/>
          </a:xfrm>
        </p:grpSpPr>
        <p:grpSp>
          <p:nvGrpSpPr>
            <p:cNvPr id="31" name="Group 31"/>
            <p:cNvGrpSpPr/>
            <p:nvPr/>
          </p:nvGrpSpPr>
          <p:grpSpPr>
            <a:xfrm>
              <a:off x="276825" y="0"/>
              <a:ext cx="7128043" cy="892603"/>
              <a:chOff x="0" y="0"/>
              <a:chExt cx="3401065" cy="425895"/>
            </a:xfrm>
          </p:grpSpPr>
          <p:sp>
            <p:nvSpPr>
              <p:cNvPr id="32" name="Freeform 32"/>
              <p:cNvSpPr/>
              <p:nvPr/>
            </p:nvSpPr>
            <p:spPr>
              <a:xfrm>
                <a:off x="0" y="0"/>
                <a:ext cx="3401065" cy="425895"/>
              </a:xfrm>
              <a:custGeom>
                <a:avLst/>
                <a:gdLst/>
                <a:ahLst/>
                <a:cxnLst/>
                <a:rect l="l" t="t" r="r" b="b"/>
                <a:pathLst>
                  <a:path w="3401065" h="425895">
                    <a:moveTo>
                      <a:pt x="3197865" y="0"/>
                    </a:moveTo>
                    <a:cubicBezTo>
                      <a:pt x="3310089" y="0"/>
                      <a:pt x="3401065" y="95340"/>
                      <a:pt x="3401065" y="212948"/>
                    </a:cubicBezTo>
                    <a:cubicBezTo>
                      <a:pt x="3401065" y="330556"/>
                      <a:pt x="3310089" y="425895"/>
                      <a:pt x="3197865"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33" name="TextBox 33"/>
              <p:cNvSpPr txBox="1"/>
              <p:nvPr/>
            </p:nvSpPr>
            <p:spPr>
              <a:xfrm>
                <a:off x="0" y="-28575"/>
                <a:ext cx="3401065"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ChannelId</a:t>
                </a:r>
              </a:p>
            </p:txBody>
          </p:sp>
        </p:grpSp>
        <p:grpSp>
          <p:nvGrpSpPr>
            <p:cNvPr id="34" name="Group 34"/>
            <p:cNvGrpSpPr/>
            <p:nvPr/>
          </p:nvGrpSpPr>
          <p:grpSpPr>
            <a:xfrm>
              <a:off x="0" y="1146603"/>
              <a:ext cx="7830200" cy="2605406"/>
              <a:chOff x="0" y="0"/>
              <a:chExt cx="1546706" cy="514648"/>
            </a:xfrm>
          </p:grpSpPr>
          <p:sp>
            <p:nvSpPr>
              <p:cNvPr id="35" name="Freeform 35"/>
              <p:cNvSpPr/>
              <p:nvPr/>
            </p:nvSpPr>
            <p:spPr>
              <a:xfrm>
                <a:off x="0" y="0"/>
                <a:ext cx="1546706" cy="514648"/>
              </a:xfrm>
              <a:custGeom>
                <a:avLst/>
                <a:gdLst/>
                <a:ahLst/>
                <a:cxnLst/>
                <a:rect l="l" t="t" r="r" b="b"/>
                <a:pathLst>
                  <a:path w="1546706" h="514648">
                    <a:moveTo>
                      <a:pt x="67233" y="0"/>
                    </a:moveTo>
                    <a:lnTo>
                      <a:pt x="1479473" y="0"/>
                    </a:lnTo>
                    <a:cubicBezTo>
                      <a:pt x="1516605" y="0"/>
                      <a:pt x="1546706" y="30101"/>
                      <a:pt x="1546706" y="67233"/>
                    </a:cubicBezTo>
                    <a:lnTo>
                      <a:pt x="1546706" y="447415"/>
                    </a:lnTo>
                    <a:cubicBezTo>
                      <a:pt x="1546706" y="465246"/>
                      <a:pt x="1539623" y="482347"/>
                      <a:pt x="1527014" y="494956"/>
                    </a:cubicBezTo>
                    <a:cubicBezTo>
                      <a:pt x="1514405" y="507565"/>
                      <a:pt x="1497304" y="514648"/>
                      <a:pt x="1479473" y="514648"/>
                    </a:cubicBezTo>
                    <a:lnTo>
                      <a:pt x="67233" y="514648"/>
                    </a:lnTo>
                    <a:cubicBezTo>
                      <a:pt x="49402" y="514648"/>
                      <a:pt x="32301" y="507565"/>
                      <a:pt x="19692" y="494956"/>
                    </a:cubicBezTo>
                    <a:cubicBezTo>
                      <a:pt x="7083" y="482347"/>
                      <a:pt x="0" y="465246"/>
                      <a:pt x="0" y="447415"/>
                    </a:cubicBezTo>
                    <a:lnTo>
                      <a:pt x="0" y="67233"/>
                    </a:lnTo>
                    <a:cubicBezTo>
                      <a:pt x="0" y="30101"/>
                      <a:pt x="30101" y="0"/>
                      <a:pt x="67233" y="0"/>
                    </a:cubicBezTo>
                    <a:close/>
                  </a:path>
                </a:pathLst>
              </a:custGeom>
              <a:solidFill>
                <a:srgbClr val="E8ECEC"/>
              </a:solidFill>
            </p:spPr>
            <p:txBody>
              <a:bodyPr/>
              <a:lstStyle/>
              <a:p>
                <a:endParaRPr lang="fr-FR"/>
              </a:p>
            </p:txBody>
          </p:sp>
          <p:sp>
            <p:nvSpPr>
              <p:cNvPr id="36" name="TextBox 36"/>
              <p:cNvSpPr txBox="1"/>
              <p:nvPr/>
            </p:nvSpPr>
            <p:spPr>
              <a:xfrm>
                <a:off x="0" y="-38100"/>
                <a:ext cx="1546706" cy="55274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833088" y="1252589"/>
              <a:ext cx="6724609" cy="1660313"/>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seules les valeurs “ChannelId_2” et “ChannelId_3” sont maintenues, les autres deviennent “Other”</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375322"/>
            <a:ext cx="15524206" cy="51968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4- DATA TRAINING, PROCESSING AND MODELLING</a:t>
            </a:r>
          </a:p>
        </p:txBody>
      </p:sp>
      <p:sp>
        <p:nvSpPr>
          <p:cNvPr id="3" name="AutoShape 3"/>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6875450" cy="9606571"/>
        </p:xfrm>
        <a:graphic>
          <a:graphicData uri="http://schemas.openxmlformats.org/drawingml/2006/table">
            <a:tbl>
              <a:tblPr/>
              <a:tblGrid>
                <a:gridCol w="4858426">
                  <a:extLst>
                    <a:ext uri="{9D8B030D-6E8A-4147-A177-3AD203B41FA5}">
                      <a16:colId xmlns:a16="http://schemas.microsoft.com/office/drawing/2014/main" val="20000"/>
                    </a:ext>
                  </a:extLst>
                </a:gridCol>
                <a:gridCol w="3992072">
                  <a:extLst>
                    <a:ext uri="{9D8B030D-6E8A-4147-A177-3AD203B41FA5}">
                      <a16:colId xmlns:a16="http://schemas.microsoft.com/office/drawing/2014/main" val="20001"/>
                    </a:ext>
                  </a:extLst>
                </a:gridCol>
                <a:gridCol w="4156145">
                  <a:extLst>
                    <a:ext uri="{9D8B030D-6E8A-4147-A177-3AD203B41FA5}">
                      <a16:colId xmlns:a16="http://schemas.microsoft.com/office/drawing/2014/main" val="20002"/>
                    </a:ext>
                  </a:extLst>
                </a:gridCol>
                <a:gridCol w="3868807">
                  <a:extLst>
                    <a:ext uri="{9D8B030D-6E8A-4147-A177-3AD203B41FA5}">
                      <a16:colId xmlns:a16="http://schemas.microsoft.com/office/drawing/2014/main" val="20003"/>
                    </a:ext>
                  </a:extLst>
                </a:gridCol>
              </a:tblGrid>
              <a:tr h="1233618">
                <a:tc>
                  <a:txBody>
                    <a:bodyPr/>
                    <a:lstStyle/>
                    <a:p>
                      <a:pPr algn="ctr">
                        <a:lnSpc>
                          <a:spcPts val="2939"/>
                        </a:lnSpc>
                        <a:defRPr/>
                      </a:pPr>
                      <a:r>
                        <a:rPr lang="en-US" sz="2099" b="1">
                          <a:solidFill>
                            <a:srgbClr val="FFFFFF"/>
                          </a:solidFill>
                          <a:latin typeface="Garet Bold"/>
                          <a:ea typeface="Garet Bold"/>
                          <a:cs typeface="Garet Bold"/>
                          <a:sym typeface="Garet Bold"/>
                        </a:rPr>
                        <a:t>Méthode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Principe de base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Impact sur les données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Avantages dans les données déséquilibrées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1625698">
                <a:tc>
                  <a:txBody>
                    <a:bodyPr/>
                    <a:lstStyle/>
                    <a:p>
                      <a:pPr algn="ctr">
                        <a:lnSpc>
                          <a:spcPts val="2939"/>
                        </a:lnSpc>
                        <a:defRPr/>
                      </a:pPr>
                      <a:r>
                        <a:rPr lang="en-US" sz="2099" b="1">
                          <a:solidFill>
                            <a:srgbClr val="FFFFFF"/>
                          </a:solidFill>
                          <a:latin typeface="Garet Bold"/>
                          <a:ea typeface="Garet Bold"/>
                          <a:cs typeface="Garet Bold"/>
                          <a:sym typeface="Garet Bold"/>
                        </a:rPr>
                        <a:t>Original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Utilisation des données sans modification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Aucun changement à priori — les classes restent déséquilibrées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 Reflète la réalité </a:t>
                      </a:r>
                      <a:endParaRPr lang="en-US" sz="1100"/>
                    </a:p>
                    <a:p>
                      <a:pPr algn="ctr">
                        <a:lnSpc>
                          <a:spcPts val="2939"/>
                        </a:lnSpc>
                      </a:pPr>
                      <a:r>
                        <a:rPr lang="en-US" sz="2099">
                          <a:solidFill>
                            <a:srgbClr val="000000"/>
                          </a:solidFill>
                          <a:latin typeface="Inter"/>
                          <a:ea typeface="Inter"/>
                          <a:cs typeface="Inter"/>
                          <a:sym typeface="Inter"/>
                        </a:rPr>
                        <a:t> - Pas de risque de sur/apprentissage artificiel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1606">
                <a:tc>
                  <a:txBody>
                    <a:bodyPr/>
                    <a:lstStyle/>
                    <a:p>
                      <a:pPr algn="ctr">
                        <a:lnSpc>
                          <a:spcPts val="2939"/>
                        </a:lnSpc>
                        <a:defRPr/>
                      </a:pPr>
                      <a:r>
                        <a:rPr lang="en-US" sz="2099" b="1">
                          <a:solidFill>
                            <a:srgbClr val="FFFFFF"/>
                          </a:solidFill>
                          <a:latin typeface="Garet Bold"/>
                          <a:ea typeface="Garet Bold"/>
                          <a:cs typeface="Garet Bold"/>
                          <a:sym typeface="Garet Bold"/>
                        </a:rPr>
                        <a:t>SMOTE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Synthetic Minority Over-sampling Technique : génère des exemples synthétiques de la classe minoritaire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Augmente artificiellement la classe minoritaire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Équilibre les classes </a:t>
                      </a:r>
                      <a:endParaRPr lang="en-US" sz="1100"/>
                    </a:p>
                    <a:p>
                      <a:pPr algn="l">
                        <a:lnSpc>
                          <a:spcPts val="2659"/>
                        </a:lnSpc>
                      </a:pPr>
                      <a:r>
                        <a:rPr lang="en-US" sz="1899">
                          <a:solidFill>
                            <a:srgbClr val="000000"/>
                          </a:solidFill>
                          <a:latin typeface="Inter"/>
                          <a:ea typeface="Inter"/>
                          <a:cs typeface="Inter"/>
                          <a:sym typeface="Inter"/>
                        </a:rPr>
                        <a:t>Conserve la classe majoritaire </a:t>
                      </a:r>
                    </a:p>
                    <a:p>
                      <a:pPr algn="l">
                        <a:lnSpc>
                          <a:spcPts val="2659"/>
                        </a:lnSpc>
                      </a:pPr>
                      <a:r>
                        <a:rPr lang="en-US" sz="1899">
                          <a:solidFill>
                            <a:srgbClr val="000000"/>
                          </a:solidFill>
                          <a:latin typeface="Inter"/>
                          <a:ea typeface="Inter"/>
                          <a:cs typeface="Inter"/>
                          <a:sym typeface="Inter"/>
                        </a:rPr>
                        <a:t>Réduit le surapprentissage lié au simple duplication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5698">
                <a:tc>
                  <a:txBody>
                    <a:bodyPr/>
                    <a:lstStyle/>
                    <a:p>
                      <a:pPr algn="ctr">
                        <a:lnSpc>
                          <a:spcPts val="2939"/>
                        </a:lnSpc>
                        <a:defRPr/>
                      </a:pPr>
                      <a:r>
                        <a:rPr lang="en-US" sz="2099" b="1">
                          <a:solidFill>
                            <a:srgbClr val="FFFFFF"/>
                          </a:solidFill>
                          <a:latin typeface="Garet Bold"/>
                          <a:ea typeface="Garet Bold"/>
                          <a:cs typeface="Garet Bold"/>
                          <a:sym typeface="Garet Bold"/>
                        </a:rPr>
                        <a:t>UnderSampling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Réduit le nombre d'exemples de la classe majoritaire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Supprime une partie des données de la classe majoritaire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Plus rapide à entraîner</a:t>
                      </a:r>
                      <a:endParaRPr lang="en-US" sz="1100"/>
                    </a:p>
                    <a:p>
                      <a:pPr algn="ctr">
                        <a:lnSpc>
                          <a:spcPts val="2939"/>
                        </a:lnSpc>
                      </a:pPr>
                      <a:r>
                        <a:rPr lang="en-US" sz="2099">
                          <a:solidFill>
                            <a:srgbClr val="000000"/>
                          </a:solidFill>
                          <a:latin typeface="Inter"/>
                          <a:ea typeface="Inter"/>
                          <a:cs typeface="Inter"/>
                          <a:sym typeface="Inter"/>
                        </a:rPr>
                        <a:t>Réduit le biais vers la classe majoritaire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9951">
                <a:tc>
                  <a:txBody>
                    <a:bodyPr/>
                    <a:lstStyle/>
                    <a:p>
                      <a:pPr algn="ctr">
                        <a:lnSpc>
                          <a:spcPts val="2939"/>
                        </a:lnSpc>
                        <a:defRPr/>
                      </a:pPr>
                      <a:r>
                        <a:rPr lang="en-US" sz="2099" b="1">
                          <a:solidFill>
                            <a:srgbClr val="FFFFFF"/>
                          </a:solidFill>
                          <a:latin typeface="Garet Bold"/>
                          <a:ea typeface="Garet Bold"/>
                          <a:cs typeface="Garet Bold"/>
                          <a:sym typeface="Garet Bold"/>
                        </a:rPr>
                        <a:t>Pondération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Attribue un poids plus élevé aux erreurs sur la classe minoritaire dans le modèle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Les données restent inchangées, seul le modèle est affecté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 Aucun risque de perte d'information </a:t>
                      </a:r>
                      <a:endParaRPr lang="en-US" sz="1100"/>
                    </a:p>
                    <a:p>
                      <a:pPr algn="l">
                        <a:lnSpc>
                          <a:spcPts val="2939"/>
                        </a:lnSpc>
                      </a:pPr>
                      <a:r>
                        <a:rPr lang="en-US" sz="2099">
                          <a:solidFill>
                            <a:srgbClr val="000000"/>
                          </a:solidFill>
                          <a:latin typeface="Inter"/>
                          <a:ea typeface="Inter"/>
                          <a:cs typeface="Inter"/>
                          <a:sym typeface="Inter"/>
                        </a:rPr>
                        <a:t> - Idéal quand peu de données disponibles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0399898"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SEPARATION TRAIN-TEST</a:t>
            </a:r>
          </a:p>
        </p:txBody>
      </p:sp>
      <p:sp>
        <p:nvSpPr>
          <p:cNvPr id="7" name="TextBox 7"/>
          <p:cNvSpPr txBox="1"/>
          <p:nvPr/>
        </p:nvSpPr>
        <p:spPr>
          <a:xfrm>
            <a:off x="4537944" y="608251"/>
            <a:ext cx="14036135" cy="460375"/>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Comparatif des méthodes de gestion du déséquilibres des classes dans la base de données.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3240844" cy="5648325"/>
        </p:xfrm>
        <a:graphic>
          <a:graphicData uri="http://schemas.openxmlformats.org/drawingml/2006/table">
            <a:tbl>
              <a:tblPr/>
              <a:tblGrid>
                <a:gridCol w="3954785">
                  <a:extLst>
                    <a:ext uri="{9D8B030D-6E8A-4147-A177-3AD203B41FA5}">
                      <a16:colId xmlns:a16="http://schemas.microsoft.com/office/drawing/2014/main" val="20000"/>
                    </a:ext>
                  </a:extLst>
                </a:gridCol>
                <a:gridCol w="2265018">
                  <a:extLst>
                    <a:ext uri="{9D8B030D-6E8A-4147-A177-3AD203B41FA5}">
                      <a16:colId xmlns:a16="http://schemas.microsoft.com/office/drawing/2014/main" val="20001"/>
                    </a:ext>
                  </a:extLst>
                </a:gridCol>
                <a:gridCol w="2546521">
                  <a:extLst>
                    <a:ext uri="{9D8B030D-6E8A-4147-A177-3AD203B41FA5}">
                      <a16:colId xmlns:a16="http://schemas.microsoft.com/office/drawing/2014/main" val="20002"/>
                    </a:ext>
                  </a:extLst>
                </a:gridCol>
                <a:gridCol w="2174400">
                  <a:extLst>
                    <a:ext uri="{9D8B030D-6E8A-4147-A177-3AD203B41FA5}">
                      <a16:colId xmlns:a16="http://schemas.microsoft.com/office/drawing/2014/main" val="20003"/>
                    </a:ext>
                  </a:extLst>
                </a:gridCol>
                <a:gridCol w="2300120">
                  <a:extLst>
                    <a:ext uri="{9D8B030D-6E8A-4147-A177-3AD203B41FA5}">
                      <a16:colId xmlns:a16="http://schemas.microsoft.com/office/drawing/2014/main" val="20004"/>
                    </a:ext>
                  </a:extLst>
                </a:gridCol>
              </a:tblGrid>
              <a:tr h="1237069">
                <a:tc>
                  <a:txBody>
                    <a:bodyPr/>
                    <a:lstStyle/>
                    <a:p>
                      <a:pPr algn="ctr">
                        <a:lnSpc>
                          <a:spcPts val="2939"/>
                        </a:lnSpc>
                        <a:defRPr/>
                      </a:pPr>
                      <a:r>
                        <a:rPr lang="en-US" sz="2099">
                          <a:solidFill>
                            <a:srgbClr val="FFFFFF"/>
                          </a:solidFill>
                          <a:latin typeface="Garet"/>
                          <a:ea typeface="Garet"/>
                          <a:cs typeface="Garet"/>
                          <a:sym typeface="Garet"/>
                        </a:rPr>
                        <a:t>Modèles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a:solidFill>
                            <a:srgbClr val="FFFFFF"/>
                          </a:solidFill>
                          <a:latin typeface="Garet"/>
                          <a:ea typeface="Garet"/>
                          <a:cs typeface="Garet"/>
                          <a:sym typeface="Garet"/>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Précision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Rappel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882251">
                <a:tc>
                  <a:txBody>
                    <a:bodyPr/>
                    <a:lstStyle/>
                    <a:p>
                      <a:pPr algn="ctr">
                        <a:lnSpc>
                          <a:spcPts val="2939"/>
                        </a:lnSpc>
                        <a:defRPr/>
                      </a:pPr>
                      <a:r>
                        <a:rPr lang="en-US" sz="2099">
                          <a:solidFill>
                            <a:srgbClr val="FFFFFF"/>
                          </a:solidFill>
                          <a:latin typeface="Garet"/>
                          <a:ea typeface="Garet"/>
                          <a:cs typeface="Garet"/>
                          <a:sym typeface="Garet"/>
                        </a:rPr>
                        <a:t>Régression logistique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0.6000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0.3621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0.4516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0.6724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0.7573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DecisionTreeClassifier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0.8909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0.8448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RandomForest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0.7031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0.8288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LightGBM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0.5714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0.7586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0.6519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4090071"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BASELINE MODELS PERFORMANCE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6875449" cy="5648325"/>
        </p:xfrm>
        <a:graphic>
          <a:graphicData uri="http://schemas.openxmlformats.org/drawingml/2006/table">
            <a:tbl>
              <a:tblPr/>
              <a:tblGrid>
                <a:gridCol w="3952329">
                  <a:extLst>
                    <a:ext uri="{9D8B030D-6E8A-4147-A177-3AD203B41FA5}">
                      <a16:colId xmlns:a16="http://schemas.microsoft.com/office/drawing/2014/main" val="20000"/>
                    </a:ext>
                  </a:extLst>
                </a:gridCol>
                <a:gridCol w="3247550">
                  <a:extLst>
                    <a:ext uri="{9D8B030D-6E8A-4147-A177-3AD203B41FA5}">
                      <a16:colId xmlns:a16="http://schemas.microsoft.com/office/drawing/2014/main" val="20001"/>
                    </a:ext>
                  </a:extLst>
                </a:gridCol>
                <a:gridCol w="3381023">
                  <a:extLst>
                    <a:ext uri="{9D8B030D-6E8A-4147-A177-3AD203B41FA5}">
                      <a16:colId xmlns:a16="http://schemas.microsoft.com/office/drawing/2014/main" val="20002"/>
                    </a:ext>
                  </a:extLst>
                </a:gridCol>
                <a:gridCol w="3147274">
                  <a:extLst>
                    <a:ext uri="{9D8B030D-6E8A-4147-A177-3AD203B41FA5}">
                      <a16:colId xmlns:a16="http://schemas.microsoft.com/office/drawing/2014/main" val="20003"/>
                    </a:ext>
                  </a:extLst>
                </a:gridCol>
                <a:gridCol w="3147274">
                  <a:extLst>
                    <a:ext uri="{9D8B030D-6E8A-4147-A177-3AD203B41FA5}">
                      <a16:colId xmlns:a16="http://schemas.microsoft.com/office/drawing/2014/main" val="20004"/>
                    </a:ext>
                  </a:extLst>
                </a:gridCol>
              </a:tblGrid>
              <a:tr h="1237069">
                <a:tc>
                  <a:txBody>
                    <a:bodyPr/>
                    <a:lstStyle/>
                    <a:p>
                      <a:pPr algn="ctr">
                        <a:lnSpc>
                          <a:spcPts val="2939"/>
                        </a:lnSpc>
                        <a:defRPr/>
                      </a:pPr>
                      <a:r>
                        <a:rPr lang="en-US" sz="2099">
                          <a:solidFill>
                            <a:srgbClr val="FFFFFF"/>
                          </a:solidFill>
                          <a:latin typeface="Garet"/>
                          <a:ea typeface="Garet"/>
                          <a:cs typeface="Garet"/>
                          <a:sym typeface="Garet"/>
                        </a:rPr>
                        <a:t>Modèles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a:solidFill>
                            <a:srgbClr val="FFFFFF"/>
                          </a:solidFill>
                          <a:latin typeface="Garet"/>
                          <a:ea typeface="Garet"/>
                          <a:cs typeface="Garet"/>
                          <a:sym typeface="Garet"/>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Précision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882251">
                <a:tc>
                  <a:txBody>
                    <a:bodyPr/>
                    <a:lstStyle/>
                    <a:p>
                      <a:pPr algn="ctr">
                        <a:lnSpc>
                          <a:spcPts val="2939"/>
                        </a:lnSpc>
                        <a:defRPr/>
                      </a:pPr>
                      <a:r>
                        <a:rPr lang="en-US" sz="2099">
                          <a:solidFill>
                            <a:srgbClr val="FFFFFF"/>
                          </a:solidFill>
                          <a:latin typeface="Garet"/>
                          <a:ea typeface="Garet"/>
                          <a:cs typeface="Garet"/>
                          <a:sym typeface="Garet"/>
                        </a:rPr>
                        <a:t>Régression logistique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0.43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DecisionTreeClassifier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RandomForest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LightGBM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4090071"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TUNED MODELS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6276462" y="7429808"/>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fr-FR"/>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7004" r="4928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75EAA"/>
            </a:solidFill>
          </p:spPr>
          <p:txBody>
            <a:bodyPr/>
            <a:lstStyle/>
            <a:p>
              <a:endParaRPr lang="fr-FR"/>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75EAA"/>
            </a:solidFill>
          </p:spPr>
          <p:txBody>
            <a:bodyPr/>
            <a:lstStyle/>
            <a:p>
              <a:endParaRPr lang="fr-FR"/>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5EAA"/>
            </a:solidFill>
          </p:spPr>
          <p:txBody>
            <a:bodyPr/>
            <a:lstStyle/>
            <a:p>
              <a:endParaRPr lang="fr-FR"/>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9366954" cy="1155745"/>
          </a:xfrm>
          <a:prstGeom prst="rect">
            <a:avLst/>
          </a:prstGeom>
        </p:spPr>
        <p:txBody>
          <a:bodyPr lIns="0" tIns="0" rIns="0" bIns="0" rtlCol="0" anchor="t">
            <a:spAutoFit/>
          </a:bodyPr>
          <a:lstStyle/>
          <a:p>
            <a:pPr algn="l">
              <a:lnSpc>
                <a:spcPts val="9487"/>
              </a:lnSpc>
            </a:pPr>
            <a:r>
              <a:rPr lang="en-US" sz="6776" b="1">
                <a:solidFill>
                  <a:srgbClr val="111A93"/>
                </a:solidFill>
                <a:latin typeface="Garet Bold"/>
                <a:ea typeface="Garet Bold"/>
                <a:cs typeface="Garet Bold"/>
                <a:sym typeface="Garet Bold"/>
              </a:rPr>
              <a:t>PLAN</a:t>
            </a:r>
          </a:p>
        </p:txBody>
      </p:sp>
      <p:grpSp>
        <p:nvGrpSpPr>
          <p:cNvPr id="17" name="Group 17"/>
          <p:cNvGrpSpPr/>
          <p:nvPr/>
        </p:nvGrpSpPr>
        <p:grpSpPr>
          <a:xfrm>
            <a:off x="7297118" y="2384162"/>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01</a:t>
              </a:r>
            </a:p>
          </p:txBody>
        </p:sp>
      </p:grpSp>
      <p:grpSp>
        <p:nvGrpSpPr>
          <p:cNvPr id="20" name="Group 20"/>
          <p:cNvGrpSpPr/>
          <p:nvPr/>
        </p:nvGrpSpPr>
        <p:grpSpPr>
          <a:xfrm>
            <a:off x="7297118" y="356510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02</a:t>
              </a:r>
            </a:p>
          </p:txBody>
        </p:sp>
      </p:grpSp>
      <p:grpSp>
        <p:nvGrpSpPr>
          <p:cNvPr id="23" name="Group 23"/>
          <p:cNvGrpSpPr/>
          <p:nvPr/>
        </p:nvGrpSpPr>
        <p:grpSpPr>
          <a:xfrm>
            <a:off x="7297118" y="4746054"/>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03</a:t>
              </a:r>
            </a:p>
          </p:txBody>
        </p:sp>
      </p:grpSp>
      <p:grpSp>
        <p:nvGrpSpPr>
          <p:cNvPr id="26" name="Group 26"/>
          <p:cNvGrpSpPr/>
          <p:nvPr/>
        </p:nvGrpSpPr>
        <p:grpSpPr>
          <a:xfrm>
            <a:off x="7297118" y="5927000"/>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04</a:t>
              </a:r>
            </a:p>
          </p:txBody>
        </p:sp>
      </p:grpSp>
      <p:grpSp>
        <p:nvGrpSpPr>
          <p:cNvPr id="29" name="Group 29"/>
          <p:cNvGrpSpPr/>
          <p:nvPr/>
        </p:nvGrpSpPr>
        <p:grpSpPr>
          <a:xfrm>
            <a:off x="7297118" y="7107945"/>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05</a:t>
              </a:r>
            </a:p>
          </p:txBody>
        </p:sp>
      </p:grpSp>
      <p:grpSp>
        <p:nvGrpSpPr>
          <p:cNvPr id="32" name="Group 32"/>
          <p:cNvGrpSpPr/>
          <p:nvPr/>
        </p:nvGrpSpPr>
        <p:grpSpPr>
          <a:xfrm>
            <a:off x="7297118" y="8288891"/>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75EAA">
                <a:alpha val="29804"/>
              </a:srgbClr>
            </a:solidFill>
          </p:spPr>
          <p:txBody>
            <a:bodyPr/>
            <a:lstStyle/>
            <a:p>
              <a:endParaRPr lang="fr-FR"/>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75EAA">
                  <a:alpha val="40000"/>
                </a:srgbClr>
              </a:solidFill>
              <a:prstDash val="solid"/>
              <a:miter/>
            </a:ln>
          </p:spPr>
          <p:txBody>
            <a:bodyPr/>
            <a:lstStyle/>
            <a:p>
              <a:endParaRPr lang="fr-F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2633916"/>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Context and Overview </a:t>
            </a:r>
          </a:p>
        </p:txBody>
      </p:sp>
      <p:sp>
        <p:nvSpPr>
          <p:cNvPr id="45" name="TextBox 45"/>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Exploratory Data Analysis</a:t>
            </a:r>
          </a:p>
        </p:txBody>
      </p:sp>
      <p:sp>
        <p:nvSpPr>
          <p:cNvPr id="46" name="TextBox 46"/>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Feature Engineering</a:t>
            </a:r>
          </a:p>
        </p:txBody>
      </p:sp>
      <p:sp>
        <p:nvSpPr>
          <p:cNvPr id="47" name="TextBox 47"/>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Data processing, Training and Modelling</a:t>
            </a:r>
          </a:p>
        </p:txBody>
      </p:sp>
      <p:sp>
        <p:nvSpPr>
          <p:cNvPr id="48" name="TextBox 48"/>
          <p:cNvSpPr txBox="1"/>
          <p:nvPr/>
        </p:nvSpPr>
        <p:spPr>
          <a:xfrm>
            <a:off x="8485829" y="7357700"/>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Model selection, validation and analysis</a:t>
            </a:r>
          </a:p>
        </p:txBody>
      </p:sp>
      <p:sp>
        <p:nvSpPr>
          <p:cNvPr id="49" name="TextBox 49"/>
          <p:cNvSpPr txBox="1"/>
          <p:nvPr/>
        </p:nvSpPr>
        <p:spPr>
          <a:xfrm>
            <a:off x="8485829" y="8538646"/>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Model Deployment: API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375322"/>
            <a:ext cx="15524206" cy="51968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5- MODEL SELECTION, ANALYSIS AND DEPLOYMENT</a:t>
            </a:r>
          </a:p>
        </p:txBody>
      </p:sp>
      <p:sp>
        <p:nvSpPr>
          <p:cNvPr id="3" name="TextBox 3"/>
          <p:cNvSpPr txBox="1"/>
          <p:nvPr/>
        </p:nvSpPr>
        <p:spPr>
          <a:xfrm>
            <a:off x="2557324" y="7525479"/>
            <a:ext cx="12908192" cy="56515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Nous avons choisi le modèle LightGBM</a:t>
            </a:r>
          </a:p>
        </p:txBody>
      </p:sp>
      <p:sp>
        <p:nvSpPr>
          <p:cNvPr id="4" name="AutoShape 4"/>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6534650" cy="10287000"/>
            <a:chOff x="0" y="0"/>
            <a:chExt cx="1721060" cy="2709333"/>
          </a:xfrm>
        </p:grpSpPr>
        <p:sp>
          <p:nvSpPr>
            <p:cNvPr id="6" name="Freeform 6"/>
            <p:cNvSpPr/>
            <p:nvPr/>
          </p:nvSpPr>
          <p:spPr>
            <a:xfrm>
              <a:off x="0" y="0"/>
              <a:ext cx="1721060" cy="2709333"/>
            </a:xfrm>
            <a:custGeom>
              <a:avLst/>
              <a:gdLst/>
              <a:ahLst/>
              <a:cxnLst/>
              <a:rect l="l" t="t" r="r" b="b"/>
              <a:pathLst>
                <a:path w="1721060" h="2709333">
                  <a:moveTo>
                    <a:pt x="0" y="0"/>
                  </a:moveTo>
                  <a:lnTo>
                    <a:pt x="1721060" y="0"/>
                  </a:lnTo>
                  <a:lnTo>
                    <a:pt x="1721060" y="2709333"/>
                  </a:lnTo>
                  <a:lnTo>
                    <a:pt x="0" y="2709333"/>
                  </a:lnTo>
                  <a:close/>
                </a:path>
              </a:pathLst>
            </a:custGeom>
            <a:solidFill>
              <a:srgbClr val="375EAA"/>
            </a:solidFill>
          </p:spPr>
          <p:txBody>
            <a:bodyPr/>
            <a:lstStyle/>
            <a:p>
              <a:endParaRPr lang="fr-FR"/>
            </a:p>
          </p:txBody>
        </p:sp>
        <p:sp>
          <p:nvSpPr>
            <p:cNvPr id="7" name="TextBox 7"/>
            <p:cNvSpPr txBox="1"/>
            <p:nvPr/>
          </p:nvSpPr>
          <p:spPr>
            <a:xfrm>
              <a:off x="0" y="-38100"/>
              <a:ext cx="1721060" cy="2747433"/>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373650" y="2838943"/>
            <a:ext cx="1310100" cy="0"/>
          </a:xfrm>
          <a:prstGeom prst="line">
            <a:avLst/>
          </a:prstGeom>
          <a:ln w="95250" cap="flat">
            <a:solidFill>
              <a:srgbClr val="FFFFFF"/>
            </a:solidFill>
            <a:prstDash val="solid"/>
            <a:headEnd type="none" w="sm" len="sm"/>
            <a:tailEnd type="none" w="sm" len="sm"/>
          </a:ln>
        </p:spPr>
        <p:txBody>
          <a:bodyPr/>
          <a:lstStyle/>
          <a:p>
            <a:endParaRPr lang="fr-FR"/>
          </a:p>
        </p:txBody>
      </p:sp>
      <p:grpSp>
        <p:nvGrpSpPr>
          <p:cNvPr id="9" name="Group 9"/>
          <p:cNvGrpSpPr/>
          <p:nvPr/>
        </p:nvGrpSpPr>
        <p:grpSpPr>
          <a:xfrm>
            <a:off x="16230656" y="-1369287"/>
            <a:ext cx="3277467" cy="32774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59144" y="575296"/>
            <a:ext cx="5708056" cy="1739901"/>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PERFORMANCES DU MODELE</a:t>
            </a:r>
          </a:p>
        </p:txBody>
      </p:sp>
      <p:pic>
        <p:nvPicPr>
          <p:cNvPr id="16" name="Image 15">
            <a:extLst>
              <a:ext uri="{FF2B5EF4-FFF2-40B4-BE49-F238E27FC236}">
                <a16:creationId xmlns:a16="http://schemas.microsoft.com/office/drawing/2014/main" id="{9E981502-8027-C07D-83C2-6D66BF3A0403}"/>
              </a:ext>
            </a:extLst>
          </p:cNvPr>
          <p:cNvPicPr>
            <a:picLocks noChangeAspect="1"/>
          </p:cNvPicPr>
          <p:nvPr/>
        </p:nvPicPr>
        <p:blipFill>
          <a:blip r:embed="rId2"/>
          <a:stretch>
            <a:fillRect/>
          </a:stretch>
        </p:blipFill>
        <p:spPr>
          <a:xfrm>
            <a:off x="685800" y="4035688"/>
            <a:ext cx="4648201" cy="3010092"/>
          </a:xfrm>
          <a:prstGeom prst="rect">
            <a:avLst/>
          </a:prstGeom>
        </p:spPr>
      </p:pic>
      <p:sp>
        <p:nvSpPr>
          <p:cNvPr id="17" name="TextBox 14">
            <a:extLst>
              <a:ext uri="{FF2B5EF4-FFF2-40B4-BE49-F238E27FC236}">
                <a16:creationId xmlns:a16="http://schemas.microsoft.com/office/drawing/2014/main" id="{20AD050C-3F9E-0A25-700F-4E9C60BD555A}"/>
              </a:ext>
            </a:extLst>
          </p:cNvPr>
          <p:cNvSpPr txBox="1"/>
          <p:nvPr/>
        </p:nvSpPr>
        <p:spPr>
          <a:xfrm>
            <a:off x="-1143000" y="7213377"/>
            <a:ext cx="8550329" cy="469359"/>
          </a:xfrm>
          <a:prstGeom prst="rect">
            <a:avLst/>
          </a:prstGeom>
        </p:spPr>
        <p:txBody>
          <a:bodyPr lIns="0" tIns="0" rIns="0" bIns="0" rtlCol="0" anchor="t">
            <a:spAutoFit/>
          </a:bodyPr>
          <a:lstStyle/>
          <a:p>
            <a:pPr algn="ctr">
              <a:lnSpc>
                <a:spcPts val="3779"/>
              </a:lnSpc>
            </a:pPr>
            <a:r>
              <a:rPr lang="en-US" sz="2699" b="1" dirty="0" err="1">
                <a:solidFill>
                  <a:schemeClr val="bg1"/>
                </a:solidFill>
                <a:latin typeface="Garet Ultra-Bold"/>
                <a:ea typeface="Garet Ultra-Bold"/>
                <a:cs typeface="Garet Ultra-Bold"/>
                <a:sym typeface="Garet Ultra-Bold"/>
              </a:rPr>
              <a:t>Hyperparamètres</a:t>
            </a:r>
            <a:r>
              <a:rPr lang="en-US" sz="2699" b="1" dirty="0">
                <a:solidFill>
                  <a:schemeClr val="bg1"/>
                </a:solidFill>
                <a:latin typeface="Garet Ultra-Bold"/>
                <a:ea typeface="Garet Ultra-Bold"/>
                <a:cs typeface="Garet Ultra-Bold"/>
                <a:sym typeface="Garet Ultra-Bold"/>
              </a:rPr>
              <a:t> </a:t>
            </a:r>
            <a:r>
              <a:rPr lang="en-US" sz="2699" b="1" dirty="0" err="1">
                <a:solidFill>
                  <a:schemeClr val="bg1"/>
                </a:solidFill>
                <a:latin typeface="Garet Ultra-Bold"/>
                <a:ea typeface="Garet Ultra-Bold"/>
                <a:cs typeface="Garet Ultra-Bold"/>
                <a:sym typeface="Garet Ultra-Bold"/>
              </a:rPr>
              <a:t>optimaux</a:t>
            </a:r>
            <a:endParaRPr lang="en-US" sz="2699" b="1" dirty="0">
              <a:solidFill>
                <a:schemeClr val="bg1"/>
              </a:solidFill>
              <a:latin typeface="Garet Ultra-Bold"/>
              <a:ea typeface="Garet Ultra-Bold"/>
              <a:cs typeface="Garet Ultra-Bold"/>
              <a:sym typeface="Garet Ultra-Bold"/>
            </a:endParaRPr>
          </a:p>
        </p:txBody>
      </p:sp>
      <p:pic>
        <p:nvPicPr>
          <p:cNvPr id="18" name="Image 17">
            <a:extLst>
              <a:ext uri="{FF2B5EF4-FFF2-40B4-BE49-F238E27FC236}">
                <a16:creationId xmlns:a16="http://schemas.microsoft.com/office/drawing/2014/main" id="{F2C093AA-25BF-C3E9-5B18-AFF85A4F4A42}"/>
              </a:ext>
            </a:extLst>
          </p:cNvPr>
          <p:cNvPicPr>
            <a:picLocks noChangeAspect="1"/>
          </p:cNvPicPr>
          <p:nvPr/>
        </p:nvPicPr>
        <p:blipFill>
          <a:blip r:embed="rId3"/>
          <a:stretch>
            <a:fillRect/>
          </a:stretch>
        </p:blipFill>
        <p:spPr>
          <a:xfrm>
            <a:off x="7245031" y="942757"/>
            <a:ext cx="10075006" cy="81594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73650" y="2838943"/>
            <a:ext cx="1310100" cy="0"/>
          </a:xfrm>
          <a:prstGeom prst="line">
            <a:avLst/>
          </a:prstGeom>
          <a:ln w="95250" cap="flat">
            <a:solidFill>
              <a:srgbClr val="FFFFFF"/>
            </a:solidFill>
            <a:prstDash val="solid"/>
            <a:headEnd type="none" w="sm" len="sm"/>
            <a:tailEnd type="none" w="sm" len="sm"/>
          </a:ln>
        </p:spPr>
        <p:txBody>
          <a:bodyPr/>
          <a:lstStyle/>
          <a:p>
            <a:endParaRPr lang="fr-FR"/>
          </a:p>
        </p:txBody>
      </p:sp>
      <p:grpSp>
        <p:nvGrpSpPr>
          <p:cNvPr id="6" name="Group 6"/>
          <p:cNvGrpSpPr/>
          <p:nvPr/>
        </p:nvGrpSpPr>
        <p:grpSpPr>
          <a:xfrm>
            <a:off x="16230656" y="-1369287"/>
            <a:ext cx="3277467" cy="3277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523536" y="8689952"/>
            <a:ext cx="5948698" cy="1136697"/>
            <a:chOff x="0" y="0"/>
            <a:chExt cx="7931597" cy="1515596"/>
          </a:xfrm>
        </p:grpSpPr>
        <p:grpSp>
          <p:nvGrpSpPr>
            <p:cNvPr id="10" name="Group 10"/>
            <p:cNvGrpSpPr/>
            <p:nvPr/>
          </p:nvGrpSpPr>
          <p:grpSpPr>
            <a:xfrm>
              <a:off x="0" y="0"/>
              <a:ext cx="7931597" cy="1515596"/>
              <a:chOff x="0" y="0"/>
              <a:chExt cx="1566735" cy="299377"/>
            </a:xfrm>
          </p:grpSpPr>
          <p:sp>
            <p:nvSpPr>
              <p:cNvPr id="11" name="Freeform 11"/>
              <p:cNvSpPr/>
              <p:nvPr/>
            </p:nvSpPr>
            <p:spPr>
              <a:xfrm>
                <a:off x="0" y="0"/>
                <a:ext cx="1566735" cy="299377"/>
              </a:xfrm>
              <a:custGeom>
                <a:avLst/>
                <a:gdLst/>
                <a:ahLst/>
                <a:cxnLst/>
                <a:rect l="l" t="t" r="r" b="b"/>
                <a:pathLst>
                  <a:path w="1566735" h="299377">
                    <a:moveTo>
                      <a:pt x="0" y="0"/>
                    </a:moveTo>
                    <a:lnTo>
                      <a:pt x="1566735" y="0"/>
                    </a:lnTo>
                    <a:lnTo>
                      <a:pt x="1566735" y="299377"/>
                    </a:lnTo>
                    <a:lnTo>
                      <a:pt x="0" y="299377"/>
                    </a:lnTo>
                    <a:close/>
                  </a:path>
                </a:pathLst>
              </a:custGeom>
              <a:solidFill>
                <a:srgbClr val="375EAA"/>
              </a:solidFill>
            </p:spPr>
            <p:txBody>
              <a:bodyPr/>
              <a:lstStyle/>
              <a:p>
                <a:endParaRPr lang="fr-FR"/>
              </a:p>
            </p:txBody>
          </p:sp>
          <p:sp>
            <p:nvSpPr>
              <p:cNvPr id="12" name="TextBox 12"/>
              <p:cNvSpPr txBox="1"/>
              <p:nvPr/>
            </p:nvSpPr>
            <p:spPr>
              <a:xfrm>
                <a:off x="0" y="-38100"/>
                <a:ext cx="1566735" cy="33747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8393"/>
              <a:ext cx="7931597" cy="59118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Global Feature Importance</a:t>
              </a:r>
            </a:p>
          </p:txBody>
        </p:sp>
      </p:grpSp>
      <p:sp>
        <p:nvSpPr>
          <p:cNvPr id="14" name="Freeform 14"/>
          <p:cNvSpPr/>
          <p:nvPr/>
        </p:nvSpPr>
        <p:spPr>
          <a:xfrm>
            <a:off x="0" y="0"/>
            <a:ext cx="10620655" cy="10189250"/>
          </a:xfrm>
          <a:custGeom>
            <a:avLst/>
            <a:gdLst/>
            <a:ahLst/>
            <a:cxnLst/>
            <a:rect l="l" t="t" r="r" b="b"/>
            <a:pathLst>
              <a:path w="10620655" h="10189250">
                <a:moveTo>
                  <a:pt x="0" y="0"/>
                </a:moveTo>
                <a:lnTo>
                  <a:pt x="10620655" y="0"/>
                </a:lnTo>
                <a:lnTo>
                  <a:pt x="10620655" y="10189250"/>
                </a:lnTo>
                <a:lnTo>
                  <a:pt x="0" y="10189250"/>
                </a:lnTo>
                <a:lnTo>
                  <a:pt x="0" y="0"/>
                </a:lnTo>
                <a:close/>
              </a:path>
            </a:pathLst>
          </a:custGeom>
          <a:blipFill>
            <a:blip r:embed="rId2"/>
            <a:stretch>
              <a:fillRect t="-292" b="-292"/>
            </a:stretch>
          </a:blipFill>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581476"/>
            <a:ext cx="15524206" cy="34442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6- MODEL DEPLOYMENT: API</a:t>
            </a:r>
          </a:p>
        </p:txBody>
      </p:sp>
      <p:sp>
        <p:nvSpPr>
          <p:cNvPr id="3" name="TextBox 3"/>
          <p:cNvSpPr txBox="1"/>
          <p:nvPr/>
        </p:nvSpPr>
        <p:spPr>
          <a:xfrm>
            <a:off x="2689904" y="6721475"/>
            <a:ext cx="12908192" cy="56515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Nous avons choisi le modèle LightGBM car c’était celui avec le meilleur f1-score.</a:t>
            </a:r>
          </a:p>
        </p:txBody>
      </p:sp>
      <p:sp>
        <p:nvSpPr>
          <p:cNvPr id="4" name="AutoShape 4"/>
          <p:cNvSpPr/>
          <p:nvPr/>
        </p:nvSpPr>
        <p:spPr>
          <a:xfrm>
            <a:off x="7094242" y="5824257"/>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fr-FR"/>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75EAA"/>
            </a:solidFill>
          </p:spPr>
          <p:txBody>
            <a:bodyPr/>
            <a:lstStyle/>
            <a:p>
              <a:endParaRPr lang="fr-FR"/>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fr-FR"/>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5EAA"/>
            </a:solidFill>
          </p:spPr>
          <p:txBody>
            <a:bodyPr/>
            <a:lstStyle/>
            <a:p>
              <a:endParaRPr lang="fr-FR"/>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75EAA"/>
            </a:solidFill>
          </p:spPr>
          <p:txBody>
            <a:bodyPr/>
            <a:lstStyle/>
            <a:p>
              <a:endParaRPr lang="fr-FR"/>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53503" y="6228185"/>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375EAA"/>
            </a:solidFill>
          </p:spPr>
          <p:txBody>
            <a:bodyPr/>
            <a:lstStyle/>
            <a:p>
              <a:endParaRPr lang="fr-FR"/>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Mai 2025</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375EAA">
                <a:alpha val="29804"/>
              </a:srgbClr>
            </a:solidFill>
          </p:spPr>
          <p:txBody>
            <a:bodyPr/>
            <a:lstStyle/>
            <a:p>
              <a:endParaRPr lang="fr-FR"/>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4601518" y="4611279"/>
            <a:ext cx="5155919"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3" name="TextBox 23"/>
          <p:cNvSpPr txBox="1"/>
          <p:nvPr/>
        </p:nvSpPr>
        <p:spPr>
          <a:xfrm>
            <a:off x="2572327" y="8650469"/>
            <a:ext cx="5102540" cy="389255"/>
          </a:xfrm>
          <a:prstGeom prst="rect">
            <a:avLst/>
          </a:prstGeom>
        </p:spPr>
        <p:txBody>
          <a:bodyPr lIns="0" tIns="0" rIns="0" bIns="0" rtlCol="0" anchor="t">
            <a:spAutoFit/>
          </a:bodyPr>
          <a:lstStyle/>
          <a:p>
            <a:pPr algn="l">
              <a:lnSpc>
                <a:spcPts val="3220"/>
              </a:lnSpc>
            </a:pPr>
            <a:r>
              <a:rPr lang="en-US" sz="2300" u="sng">
                <a:solidFill>
                  <a:srgbClr val="000000"/>
                </a:solidFill>
                <a:latin typeface="Garet"/>
                <a:ea typeface="Garet"/>
                <a:cs typeface="Garet"/>
                <a:sym typeface="Garet"/>
                <a:hlinkClick r:id="rId3" tooltip="https://github.com/Midel-AI"/>
              </a:rPr>
              <a:t>https://github.com/Midel-AI</a:t>
            </a:r>
          </a:p>
        </p:txBody>
      </p:sp>
      <p:sp>
        <p:nvSpPr>
          <p:cNvPr id="24" name="TextBox 24"/>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sp>
        <p:nvSpPr>
          <p:cNvPr id="25" name="Freeform 25"/>
          <p:cNvSpPr/>
          <p:nvPr/>
        </p:nvSpPr>
        <p:spPr>
          <a:xfrm>
            <a:off x="1653503" y="8598997"/>
            <a:ext cx="488488" cy="488488"/>
          </a:xfrm>
          <a:custGeom>
            <a:avLst/>
            <a:gdLst/>
            <a:ahLst/>
            <a:cxnLst/>
            <a:rect l="l" t="t" r="r" b="b"/>
            <a:pathLst>
              <a:path w="488488" h="488488">
                <a:moveTo>
                  <a:pt x="0" y="0"/>
                </a:moveTo>
                <a:lnTo>
                  <a:pt x="488489" y="0"/>
                </a:lnTo>
                <a:lnTo>
                  <a:pt x="488489" y="488488"/>
                </a:lnTo>
                <a:lnTo>
                  <a:pt x="0" y="488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26" name="Group 26"/>
          <p:cNvGrpSpPr/>
          <p:nvPr/>
        </p:nvGrpSpPr>
        <p:grpSpPr>
          <a:xfrm>
            <a:off x="8484493" y="9014056"/>
            <a:ext cx="2545888" cy="254588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9804"/>
                </a:srgbClr>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33278"/>
            <a:ext cx="15524206" cy="4191000"/>
          </a:xfrm>
          <a:prstGeom prst="rect">
            <a:avLst/>
          </a:prstGeom>
        </p:spPr>
        <p:txBody>
          <a:bodyPr lIns="0" tIns="0" rIns="0" bIns="0" rtlCol="0" anchor="t">
            <a:spAutoFit/>
          </a:bodyPr>
          <a:lstStyle/>
          <a:p>
            <a:pPr algn="ctr">
              <a:lnSpc>
                <a:spcPts val="16800"/>
              </a:lnSpc>
            </a:pPr>
            <a:r>
              <a:rPr lang="en-US" sz="12000" b="1">
                <a:solidFill>
                  <a:srgbClr val="ADD8E6"/>
                </a:solidFill>
                <a:latin typeface="Garet Bold"/>
                <a:ea typeface="Garet Bold"/>
                <a:cs typeface="Garet Bold"/>
                <a:sym typeface="Garet Bold"/>
              </a:rPr>
              <a:t>1- CONTEXT AND OVERVIEW</a:t>
            </a:r>
          </a:p>
        </p:txBody>
      </p:sp>
      <p:sp>
        <p:nvSpPr>
          <p:cNvPr id="3" name="TextBox 3"/>
          <p:cNvSpPr txBox="1"/>
          <p:nvPr/>
        </p:nvSpPr>
        <p:spPr>
          <a:xfrm>
            <a:off x="2557324" y="7525479"/>
            <a:ext cx="12908192" cy="119380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Le but de cette partie est double. Vous présenter le contexte du projet, ainsi que la base de données.</a:t>
            </a:r>
          </a:p>
        </p:txBody>
      </p:sp>
      <p:sp>
        <p:nvSpPr>
          <p:cNvPr id="4" name="AutoShape 4"/>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ADD8E6"/>
            </a:solidFill>
            <a:prstDash val="solid"/>
            <a:headEnd type="none" w="sm" len="sm"/>
            <a:tailEnd type="none" w="sm" len="sm"/>
          </a:ln>
        </p:spPr>
        <p:txBody>
          <a:bodyPr/>
          <a:lstStyle/>
          <a:p>
            <a:endParaRPr lang="fr-FR"/>
          </a:p>
        </p:txBody>
      </p:sp>
      <p:sp>
        <p:nvSpPr>
          <p:cNvPr id="6" name="TextBox 6"/>
          <p:cNvSpPr txBox="1"/>
          <p:nvPr/>
        </p:nvSpPr>
        <p:spPr>
          <a:xfrm>
            <a:off x="839945" y="744695"/>
            <a:ext cx="4568944" cy="854076"/>
          </a:xfrm>
          <a:prstGeom prst="rect">
            <a:avLst/>
          </a:prstGeom>
        </p:spPr>
        <p:txBody>
          <a:bodyPr lIns="0" tIns="0" rIns="0" bIns="0" rtlCol="0" anchor="t">
            <a:spAutoFit/>
          </a:bodyPr>
          <a:lstStyle/>
          <a:p>
            <a:pPr algn="l">
              <a:lnSpc>
                <a:spcPts val="6999"/>
              </a:lnSpc>
            </a:pPr>
            <a:r>
              <a:rPr lang="en-US" sz="4999" b="1" spc="99">
                <a:solidFill>
                  <a:srgbClr val="ADD8E6"/>
                </a:solidFill>
                <a:latin typeface="Garet Bold"/>
                <a:ea typeface="Garet Bold"/>
                <a:cs typeface="Garet Bold"/>
                <a:sym typeface="Garet Bold"/>
              </a:rPr>
              <a:t>CONTEXT</a:t>
            </a:r>
          </a:p>
        </p:txBody>
      </p:sp>
      <p:sp>
        <p:nvSpPr>
          <p:cNvPr id="7" name="TextBox 7"/>
          <p:cNvSpPr txBox="1"/>
          <p:nvPr/>
        </p:nvSpPr>
        <p:spPr>
          <a:xfrm>
            <a:off x="352181" y="4200755"/>
            <a:ext cx="5568522" cy="3375025"/>
          </a:xfrm>
          <a:prstGeom prst="rect">
            <a:avLst/>
          </a:prstGeom>
        </p:spPr>
        <p:txBody>
          <a:bodyPr lIns="0" tIns="0" rIns="0" bIns="0" rtlCol="0" anchor="t">
            <a:spAutoFit/>
          </a:bodyPr>
          <a:lstStyle/>
          <a:p>
            <a:pPr marL="0" lvl="0" indent="0" algn="just">
              <a:lnSpc>
                <a:spcPts val="3874"/>
              </a:lnSpc>
            </a:pPr>
            <a:r>
              <a:rPr lang="en-US" sz="2499">
                <a:solidFill>
                  <a:srgbClr val="ADD8E6"/>
                </a:solidFill>
                <a:latin typeface="Open Sans"/>
                <a:ea typeface="Open Sans"/>
                <a:cs typeface="Open Sans"/>
                <a:sym typeface="Open Sans"/>
              </a:rPr>
              <a:t>Le 15 avril 2025, Galsen AI a lancé son tout premier hackathon en partenariat avec Zindi. Il s’agit de développer à partir de la base de données des transactions de  Xente un modèle capable de détecter les transactions frauduleuses.</a:t>
            </a:r>
          </a:p>
        </p:txBody>
      </p:sp>
      <p:grpSp>
        <p:nvGrpSpPr>
          <p:cNvPr id="8" name="Group 8"/>
          <p:cNvGrpSpPr/>
          <p:nvPr/>
        </p:nvGrpSpPr>
        <p:grpSpPr>
          <a:xfrm>
            <a:off x="7357338" y="2374195"/>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01</a:t>
              </a:r>
            </a:p>
          </p:txBody>
        </p:sp>
      </p:grpSp>
      <p:sp>
        <p:nvSpPr>
          <p:cNvPr id="11" name="TextBox 11"/>
          <p:cNvSpPr txBox="1"/>
          <p:nvPr/>
        </p:nvSpPr>
        <p:spPr>
          <a:xfrm>
            <a:off x="8278430" y="3030332"/>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Xente est une plateforme de paiements modernes pour entreprises, offrant des outils pour collecter et effectuer des paiements (mobile money, cartes, transferts bancaires, stablecoins) de façon rapide et sécurisée.</a:t>
            </a:r>
          </a:p>
        </p:txBody>
      </p:sp>
      <p:sp>
        <p:nvSpPr>
          <p:cNvPr id="12" name="TextBox 12"/>
          <p:cNvSpPr txBox="1"/>
          <p:nvPr/>
        </p:nvSpPr>
        <p:spPr>
          <a:xfrm>
            <a:off x="8278430" y="2505414"/>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XENTE :</a:t>
            </a:r>
          </a:p>
        </p:txBody>
      </p:sp>
      <p:grpSp>
        <p:nvGrpSpPr>
          <p:cNvPr id="13" name="Group 13"/>
          <p:cNvGrpSpPr/>
          <p:nvPr/>
        </p:nvGrpSpPr>
        <p:grpSpPr>
          <a:xfrm>
            <a:off x="7385100" y="4885566"/>
            <a:ext cx="732337" cy="7323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02</a:t>
              </a:r>
            </a:p>
          </p:txBody>
        </p:sp>
      </p:grpSp>
      <p:sp>
        <p:nvSpPr>
          <p:cNvPr id="16" name="TextBox 16"/>
          <p:cNvSpPr txBox="1"/>
          <p:nvPr/>
        </p:nvSpPr>
        <p:spPr>
          <a:xfrm>
            <a:off x="8278430" y="5666013"/>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Zindi est la plus grande communauté professionnelle de data scientists en Afrique, proposant des compétitions de machine learning pour résoudre des problématiques réelles via une plateforme collaborative.</a:t>
            </a:r>
          </a:p>
        </p:txBody>
      </p:sp>
      <p:sp>
        <p:nvSpPr>
          <p:cNvPr id="17" name="TextBox 17"/>
          <p:cNvSpPr txBox="1"/>
          <p:nvPr/>
        </p:nvSpPr>
        <p:spPr>
          <a:xfrm>
            <a:off x="8278430" y="5016785"/>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ZINDI :</a:t>
            </a:r>
          </a:p>
        </p:txBody>
      </p:sp>
      <p:grpSp>
        <p:nvGrpSpPr>
          <p:cNvPr id="18" name="Group 18"/>
          <p:cNvGrpSpPr/>
          <p:nvPr/>
        </p:nvGrpSpPr>
        <p:grpSpPr>
          <a:xfrm>
            <a:off x="7357338" y="7622670"/>
            <a:ext cx="732337" cy="73233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03</a:t>
              </a:r>
            </a:p>
          </p:txBody>
        </p:sp>
      </p:grpSp>
      <p:grpSp>
        <p:nvGrpSpPr>
          <p:cNvPr id="21" name="Group 21"/>
          <p:cNvGrpSpPr/>
          <p:nvPr/>
        </p:nvGrpSpPr>
        <p:grpSpPr>
          <a:xfrm>
            <a:off x="15989839" y="7988839"/>
            <a:ext cx="4596322" cy="459632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fr-F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278430" y="8278807"/>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Galsen AI est une communauté sénégalaise créée en septembre 2018 par de jeunes passionnés de data sciences et d’IoT, qui organise meetups, ateliers, hackathons et formations pour vulgariser et développer l’IA et le Big Data</a:t>
            </a:r>
          </a:p>
        </p:txBody>
      </p:sp>
      <p:sp>
        <p:nvSpPr>
          <p:cNvPr id="25" name="TextBox 25"/>
          <p:cNvSpPr txBox="1"/>
          <p:nvPr/>
        </p:nvSpPr>
        <p:spPr>
          <a:xfrm>
            <a:off x="8278430" y="7753889"/>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Galsen AI:</a:t>
            </a:r>
          </a:p>
        </p:txBody>
      </p:sp>
      <p:grpSp>
        <p:nvGrpSpPr>
          <p:cNvPr id="26" name="Group 26"/>
          <p:cNvGrpSpPr/>
          <p:nvPr/>
        </p:nvGrpSpPr>
        <p:grpSpPr>
          <a:xfrm>
            <a:off x="7385100" y="203215"/>
            <a:ext cx="1786662" cy="1650970"/>
            <a:chOff x="0" y="0"/>
            <a:chExt cx="2382215" cy="2201294"/>
          </a:xfrm>
        </p:grpSpPr>
        <p:grpSp>
          <p:nvGrpSpPr>
            <p:cNvPr id="27" name="Group 27"/>
            <p:cNvGrpSpPr/>
            <p:nvPr/>
          </p:nvGrpSpPr>
          <p:grpSpPr>
            <a:xfrm rot="5400000">
              <a:off x="0" y="0"/>
              <a:ext cx="1972438" cy="1972438"/>
              <a:chOff x="0" y="0"/>
              <a:chExt cx="812800" cy="812800"/>
            </a:xfrm>
          </p:grpSpPr>
          <p:sp>
            <p:nvSpPr>
              <p:cNvPr id="28" name="Freeform 28"/>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375EAA">
                  <a:alpha val="29804"/>
                </a:srgbClr>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1353250" y="1172329"/>
              <a:ext cx="1028965" cy="10289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75EAA">
                    <a:alpha val="40000"/>
                  </a:srgbClr>
                </a:solidFill>
                <a:prstDash val="solid"/>
                <a:miter/>
              </a:ln>
            </p:spPr>
            <p:txBody>
              <a:bodyPr/>
              <a:lstStyle/>
              <a:p>
                <a:endParaRPr lang="fr-FR"/>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rot="5400000">
            <a:off x="5324660" y="9048119"/>
            <a:ext cx="596043" cy="59604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013429" y="566895"/>
            <a:ext cx="6347136" cy="460375"/>
          </a:xfrm>
          <a:prstGeom prst="rect">
            <a:avLst/>
          </a:prstGeom>
        </p:spPr>
        <p:txBody>
          <a:bodyPr lIns="0" tIns="0" rIns="0" bIns="0" rtlCol="0" anchor="t">
            <a:spAutoFit/>
          </a:bodyPr>
          <a:lstStyle/>
          <a:p>
            <a:pPr marL="0" lvl="0" indent="0" algn="just">
              <a:lnSpc>
                <a:spcPts val="3874"/>
              </a:lnSpc>
            </a:pPr>
            <a:r>
              <a:rPr lang="en-US" sz="2499">
                <a:solidFill>
                  <a:srgbClr val="ADD8E6"/>
                </a:solidFill>
                <a:latin typeface="Open Sans"/>
                <a:ea typeface="Open Sans"/>
                <a:cs typeface="Open Sans"/>
                <a:sym typeface="Open Sans"/>
              </a:rPr>
              <a:t>UN PROJET D’APPRENTISSAGE SUPERVISE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51473"/>
            <a:chOff x="0" y="0"/>
            <a:chExt cx="4816593" cy="408618"/>
          </a:xfrm>
        </p:grpSpPr>
        <p:sp>
          <p:nvSpPr>
            <p:cNvPr id="3" name="Freeform 3"/>
            <p:cNvSpPr/>
            <p:nvPr/>
          </p:nvSpPr>
          <p:spPr>
            <a:xfrm>
              <a:off x="0" y="0"/>
              <a:ext cx="4816592" cy="408618"/>
            </a:xfrm>
            <a:custGeom>
              <a:avLst/>
              <a:gdLst/>
              <a:ahLst/>
              <a:cxnLst/>
              <a:rect l="l" t="t" r="r" b="b"/>
              <a:pathLst>
                <a:path w="4816592" h="408618">
                  <a:moveTo>
                    <a:pt x="0" y="0"/>
                  </a:moveTo>
                  <a:lnTo>
                    <a:pt x="4816592" y="0"/>
                  </a:lnTo>
                  <a:lnTo>
                    <a:pt x="4816592" y="408618"/>
                  </a:lnTo>
                  <a:lnTo>
                    <a:pt x="0" y="408618"/>
                  </a:lnTo>
                  <a:close/>
                </a:path>
              </a:pathLst>
            </a:custGeom>
            <a:solidFill>
              <a:srgbClr val="375EAA"/>
            </a:solidFill>
          </p:spPr>
          <p:txBody>
            <a:bodyPr/>
            <a:lstStyle/>
            <a:p>
              <a:endParaRPr lang="fr-FR"/>
            </a:p>
          </p:txBody>
        </p:sp>
        <p:sp>
          <p:nvSpPr>
            <p:cNvPr id="4" name="TextBox 4"/>
            <p:cNvSpPr txBox="1"/>
            <p:nvPr/>
          </p:nvSpPr>
          <p:spPr>
            <a:xfrm>
              <a:off x="0" y="-38100"/>
              <a:ext cx="4816593" cy="44671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356479"/>
            <a:ext cx="4588107" cy="854076"/>
          </a:xfrm>
          <a:prstGeom prst="rect">
            <a:avLst/>
          </a:prstGeom>
        </p:spPr>
        <p:txBody>
          <a:bodyPr lIns="0" tIns="0" rIns="0" bIns="0" rtlCol="0" anchor="t">
            <a:spAutoFit/>
          </a:bodyPr>
          <a:lstStyle/>
          <a:p>
            <a:pPr algn="l">
              <a:lnSpc>
                <a:spcPts val="6999"/>
              </a:lnSpc>
            </a:pPr>
            <a:r>
              <a:rPr lang="en-US" sz="4999" b="1" spc="99">
                <a:solidFill>
                  <a:srgbClr val="ADD8E6"/>
                </a:solidFill>
                <a:latin typeface="Garet Bold"/>
                <a:ea typeface="Garet Bold"/>
                <a:cs typeface="Garet Bold"/>
                <a:sym typeface="Garet Bold"/>
              </a:rPr>
              <a:t>OVERVIEW</a:t>
            </a:r>
          </a:p>
        </p:txBody>
      </p:sp>
      <p:sp>
        <p:nvSpPr>
          <p:cNvPr id="6" name="AutoShape 6"/>
          <p:cNvSpPr/>
          <p:nvPr/>
        </p:nvSpPr>
        <p:spPr>
          <a:xfrm>
            <a:off x="5488910" y="66931"/>
            <a:ext cx="0" cy="1417611"/>
          </a:xfrm>
          <a:prstGeom prst="line">
            <a:avLst/>
          </a:prstGeom>
          <a:ln w="38100" cap="flat">
            <a:solidFill>
              <a:srgbClr val="ADD8E6"/>
            </a:solidFill>
            <a:prstDash val="solid"/>
            <a:headEnd type="none" w="sm" len="sm"/>
            <a:tailEnd type="none" w="sm" len="sm"/>
          </a:ln>
        </p:spPr>
        <p:txBody>
          <a:bodyPr/>
          <a:lstStyle/>
          <a:p>
            <a:endParaRPr lang="fr-FR"/>
          </a:p>
        </p:txBody>
      </p:sp>
      <p:sp>
        <p:nvSpPr>
          <p:cNvPr id="7" name="TextBox 7"/>
          <p:cNvSpPr txBox="1"/>
          <p:nvPr/>
        </p:nvSpPr>
        <p:spPr>
          <a:xfrm>
            <a:off x="9093287" y="735892"/>
            <a:ext cx="9194713" cy="513715"/>
          </a:xfrm>
          <a:prstGeom prst="rect">
            <a:avLst/>
          </a:prstGeom>
        </p:spPr>
        <p:txBody>
          <a:bodyPr lIns="0" tIns="0" rIns="0" bIns="0" rtlCol="0" anchor="t">
            <a:spAutoFit/>
          </a:bodyPr>
          <a:lstStyle/>
          <a:p>
            <a:pPr marL="0" lvl="0" indent="0" algn="just">
              <a:lnSpc>
                <a:spcPts val="4339"/>
              </a:lnSpc>
            </a:pPr>
            <a:r>
              <a:rPr lang="en-US" sz="2799" i="1">
                <a:solidFill>
                  <a:srgbClr val="ADD8E6"/>
                </a:solidFill>
                <a:latin typeface="Open Sans Italics"/>
                <a:ea typeface="Open Sans Italics"/>
                <a:cs typeface="Open Sans Italics"/>
                <a:sym typeface="Open Sans Italics"/>
              </a:rPr>
              <a:t>Nous sommes en situation d’apprentissage supervisé.</a:t>
            </a:r>
          </a:p>
        </p:txBody>
      </p:sp>
      <p:grpSp>
        <p:nvGrpSpPr>
          <p:cNvPr id="8" name="Group 8"/>
          <p:cNvGrpSpPr/>
          <p:nvPr/>
        </p:nvGrpSpPr>
        <p:grpSpPr>
          <a:xfrm>
            <a:off x="753951" y="7487611"/>
            <a:ext cx="5421286" cy="2799389"/>
            <a:chOff x="0" y="0"/>
            <a:chExt cx="1427828" cy="737288"/>
          </a:xfrm>
        </p:grpSpPr>
        <p:sp>
          <p:nvSpPr>
            <p:cNvPr id="9" name="Freeform 9"/>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0" name="TextBox 10"/>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7327908"/>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6820174"/>
            <a:ext cx="5089482" cy="3159573"/>
            <a:chOff x="0" y="0"/>
            <a:chExt cx="1340440" cy="832151"/>
          </a:xfrm>
        </p:grpSpPr>
        <p:sp>
          <p:nvSpPr>
            <p:cNvPr id="15" name="Freeform 15"/>
            <p:cNvSpPr/>
            <p:nvPr/>
          </p:nvSpPr>
          <p:spPr>
            <a:xfrm>
              <a:off x="0" y="0"/>
              <a:ext cx="1340440" cy="832151"/>
            </a:xfrm>
            <a:custGeom>
              <a:avLst/>
              <a:gdLst/>
              <a:ahLst/>
              <a:cxnLst/>
              <a:rect l="l" t="t" r="r" b="b"/>
              <a:pathLst>
                <a:path w="1340440" h="832151">
                  <a:moveTo>
                    <a:pt x="77579" y="0"/>
                  </a:moveTo>
                  <a:lnTo>
                    <a:pt x="1262861" y="0"/>
                  </a:lnTo>
                  <a:cubicBezTo>
                    <a:pt x="1305707" y="0"/>
                    <a:pt x="1340440" y="34733"/>
                    <a:pt x="1340440" y="77579"/>
                  </a:cubicBezTo>
                  <a:lnTo>
                    <a:pt x="1340440" y="754572"/>
                  </a:lnTo>
                  <a:cubicBezTo>
                    <a:pt x="1340440" y="775147"/>
                    <a:pt x="1332266" y="794880"/>
                    <a:pt x="1317717" y="809428"/>
                  </a:cubicBezTo>
                  <a:cubicBezTo>
                    <a:pt x="1303169" y="823977"/>
                    <a:pt x="1283436" y="832151"/>
                    <a:pt x="1262861" y="832151"/>
                  </a:cubicBezTo>
                  <a:lnTo>
                    <a:pt x="77579" y="832151"/>
                  </a:lnTo>
                  <a:cubicBezTo>
                    <a:pt x="57004" y="832151"/>
                    <a:pt x="37271" y="823977"/>
                    <a:pt x="22722" y="809428"/>
                  </a:cubicBezTo>
                  <a:cubicBezTo>
                    <a:pt x="8173" y="794880"/>
                    <a:pt x="0" y="775147"/>
                    <a:pt x="0" y="754572"/>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fr-FR"/>
            </a:p>
          </p:txBody>
        </p:sp>
        <p:sp>
          <p:nvSpPr>
            <p:cNvPr id="16" name="TextBox 16"/>
            <p:cNvSpPr txBox="1"/>
            <p:nvPr/>
          </p:nvSpPr>
          <p:spPr>
            <a:xfrm>
              <a:off x="0" y="-38100"/>
              <a:ext cx="1340440" cy="87025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112763" y="7327908"/>
            <a:ext cx="5421286" cy="2799389"/>
            <a:chOff x="0" y="0"/>
            <a:chExt cx="1427828" cy="737288"/>
          </a:xfrm>
        </p:grpSpPr>
        <p:sp>
          <p:nvSpPr>
            <p:cNvPr id="18" name="Freeform 18"/>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9" name="TextBox 19"/>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278664" y="6820174"/>
            <a:ext cx="5089482" cy="3159573"/>
            <a:chOff x="0" y="0"/>
            <a:chExt cx="1340440" cy="832151"/>
          </a:xfrm>
        </p:grpSpPr>
        <p:sp>
          <p:nvSpPr>
            <p:cNvPr id="21" name="Freeform 21"/>
            <p:cNvSpPr/>
            <p:nvPr/>
          </p:nvSpPr>
          <p:spPr>
            <a:xfrm>
              <a:off x="0" y="0"/>
              <a:ext cx="1340440" cy="832151"/>
            </a:xfrm>
            <a:custGeom>
              <a:avLst/>
              <a:gdLst/>
              <a:ahLst/>
              <a:cxnLst/>
              <a:rect l="l" t="t" r="r" b="b"/>
              <a:pathLst>
                <a:path w="1340440" h="832151">
                  <a:moveTo>
                    <a:pt x="77579" y="0"/>
                  </a:moveTo>
                  <a:lnTo>
                    <a:pt x="1262861" y="0"/>
                  </a:lnTo>
                  <a:cubicBezTo>
                    <a:pt x="1305707" y="0"/>
                    <a:pt x="1340440" y="34733"/>
                    <a:pt x="1340440" y="77579"/>
                  </a:cubicBezTo>
                  <a:lnTo>
                    <a:pt x="1340440" y="754572"/>
                  </a:lnTo>
                  <a:cubicBezTo>
                    <a:pt x="1340440" y="775147"/>
                    <a:pt x="1332266" y="794880"/>
                    <a:pt x="1317717" y="809428"/>
                  </a:cubicBezTo>
                  <a:cubicBezTo>
                    <a:pt x="1303169" y="823977"/>
                    <a:pt x="1283436" y="832151"/>
                    <a:pt x="1262861" y="832151"/>
                  </a:cubicBezTo>
                  <a:lnTo>
                    <a:pt x="77579" y="832151"/>
                  </a:lnTo>
                  <a:cubicBezTo>
                    <a:pt x="57004" y="832151"/>
                    <a:pt x="37271" y="823977"/>
                    <a:pt x="22722" y="809428"/>
                  </a:cubicBezTo>
                  <a:cubicBezTo>
                    <a:pt x="8173" y="794880"/>
                    <a:pt x="0" y="775147"/>
                    <a:pt x="0" y="754572"/>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fr-FR"/>
            </a:p>
          </p:txBody>
        </p:sp>
        <p:sp>
          <p:nvSpPr>
            <p:cNvPr id="22" name="TextBox 22"/>
            <p:cNvSpPr txBox="1"/>
            <p:nvPr/>
          </p:nvSpPr>
          <p:spPr>
            <a:xfrm>
              <a:off x="0" y="-38100"/>
              <a:ext cx="1340440" cy="87025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29341" y="6820174"/>
            <a:ext cx="5270506" cy="3159573"/>
            <a:chOff x="0" y="0"/>
            <a:chExt cx="1388117" cy="832151"/>
          </a:xfrm>
        </p:grpSpPr>
        <p:sp>
          <p:nvSpPr>
            <p:cNvPr id="24" name="Freeform 24"/>
            <p:cNvSpPr/>
            <p:nvPr/>
          </p:nvSpPr>
          <p:spPr>
            <a:xfrm>
              <a:off x="0" y="0"/>
              <a:ext cx="1388117" cy="832151"/>
            </a:xfrm>
            <a:custGeom>
              <a:avLst/>
              <a:gdLst/>
              <a:ahLst/>
              <a:cxnLst/>
              <a:rect l="l" t="t" r="r" b="b"/>
              <a:pathLst>
                <a:path w="1388117" h="832151">
                  <a:moveTo>
                    <a:pt x="74915" y="0"/>
                  </a:moveTo>
                  <a:lnTo>
                    <a:pt x="1313202" y="0"/>
                  </a:lnTo>
                  <a:cubicBezTo>
                    <a:pt x="1333071" y="0"/>
                    <a:pt x="1352126" y="7893"/>
                    <a:pt x="1366175" y="21942"/>
                  </a:cubicBezTo>
                  <a:cubicBezTo>
                    <a:pt x="1380224" y="35991"/>
                    <a:pt x="1388117" y="55046"/>
                    <a:pt x="1388117" y="74915"/>
                  </a:cubicBezTo>
                  <a:lnTo>
                    <a:pt x="1388117" y="757236"/>
                  </a:lnTo>
                  <a:cubicBezTo>
                    <a:pt x="1388117" y="798610"/>
                    <a:pt x="1354576" y="832151"/>
                    <a:pt x="1313202" y="832151"/>
                  </a:cubicBezTo>
                  <a:lnTo>
                    <a:pt x="74915" y="832151"/>
                  </a:lnTo>
                  <a:cubicBezTo>
                    <a:pt x="55046" y="832151"/>
                    <a:pt x="35991" y="824258"/>
                    <a:pt x="21942" y="810209"/>
                  </a:cubicBezTo>
                  <a:cubicBezTo>
                    <a:pt x="7893" y="796160"/>
                    <a:pt x="0" y="777105"/>
                    <a:pt x="0" y="757236"/>
                  </a:cubicBezTo>
                  <a:lnTo>
                    <a:pt x="0" y="74915"/>
                  </a:lnTo>
                  <a:cubicBezTo>
                    <a:pt x="0" y="55046"/>
                    <a:pt x="7893" y="35991"/>
                    <a:pt x="21942" y="21942"/>
                  </a:cubicBezTo>
                  <a:cubicBezTo>
                    <a:pt x="35991" y="7893"/>
                    <a:pt x="55046" y="0"/>
                    <a:pt x="74915" y="0"/>
                  </a:cubicBezTo>
                  <a:close/>
                </a:path>
              </a:pathLst>
            </a:custGeom>
            <a:solidFill>
              <a:srgbClr val="E8ECEC"/>
            </a:solidFill>
          </p:spPr>
          <p:txBody>
            <a:bodyPr/>
            <a:lstStyle/>
            <a:p>
              <a:endParaRPr lang="fr-FR"/>
            </a:p>
          </p:txBody>
        </p:sp>
        <p:sp>
          <p:nvSpPr>
            <p:cNvPr id="25" name="TextBox 25"/>
            <p:cNvSpPr txBox="1"/>
            <p:nvPr/>
          </p:nvSpPr>
          <p:spPr>
            <a:xfrm>
              <a:off x="0" y="-38100"/>
              <a:ext cx="1388117" cy="87025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358848" y="5046698"/>
            <a:ext cx="2211493" cy="2211493"/>
            <a:chOff x="0" y="0"/>
            <a:chExt cx="2948658" cy="2948658"/>
          </a:xfrm>
        </p:grpSpPr>
        <p:grpSp>
          <p:nvGrpSpPr>
            <p:cNvPr id="27" name="Group 27"/>
            <p:cNvGrpSpPr/>
            <p:nvPr/>
          </p:nvGrpSpPr>
          <p:grpSpPr>
            <a:xfrm>
              <a:off x="0" y="0"/>
              <a:ext cx="2948658" cy="294865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566340" y="809021"/>
              <a:ext cx="1815978" cy="1330616"/>
            </a:xfrm>
            <a:custGeom>
              <a:avLst/>
              <a:gdLst/>
              <a:ahLst/>
              <a:cxnLst/>
              <a:rect l="l" t="t" r="r" b="b"/>
              <a:pathLst>
                <a:path w="1815978" h="1330616">
                  <a:moveTo>
                    <a:pt x="0" y="0"/>
                  </a:moveTo>
                  <a:lnTo>
                    <a:pt x="1815978" y="0"/>
                  </a:lnTo>
                  <a:lnTo>
                    <a:pt x="1815978" y="1330616"/>
                  </a:lnTo>
                  <a:lnTo>
                    <a:pt x="0" y="133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grpSp>
        <p:nvGrpSpPr>
          <p:cNvPr id="31" name="Group 31"/>
          <p:cNvGrpSpPr/>
          <p:nvPr/>
        </p:nvGrpSpPr>
        <p:grpSpPr>
          <a:xfrm>
            <a:off x="8083509" y="5046698"/>
            <a:ext cx="2211493" cy="2211493"/>
            <a:chOff x="0" y="0"/>
            <a:chExt cx="2948658" cy="2948658"/>
          </a:xfrm>
        </p:grpSpPr>
        <p:grpSp>
          <p:nvGrpSpPr>
            <p:cNvPr id="32" name="Group 32"/>
            <p:cNvGrpSpPr/>
            <p:nvPr/>
          </p:nvGrpSpPr>
          <p:grpSpPr>
            <a:xfrm>
              <a:off x="0" y="0"/>
              <a:ext cx="2948658" cy="294865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540352" y="1007340"/>
              <a:ext cx="1867954" cy="933977"/>
            </a:xfrm>
            <a:custGeom>
              <a:avLst/>
              <a:gdLst/>
              <a:ahLst/>
              <a:cxnLst/>
              <a:rect l="l" t="t" r="r" b="b"/>
              <a:pathLst>
                <a:path w="1867954" h="933977">
                  <a:moveTo>
                    <a:pt x="0" y="0"/>
                  </a:moveTo>
                  <a:lnTo>
                    <a:pt x="1867954" y="0"/>
                  </a:lnTo>
                  <a:lnTo>
                    <a:pt x="1867954" y="933977"/>
                  </a:lnTo>
                  <a:lnTo>
                    <a:pt x="0" y="9339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grpSp>
        <p:nvGrpSpPr>
          <p:cNvPr id="36" name="Group 36"/>
          <p:cNvGrpSpPr/>
          <p:nvPr/>
        </p:nvGrpSpPr>
        <p:grpSpPr>
          <a:xfrm>
            <a:off x="13717659" y="4830664"/>
            <a:ext cx="2211493" cy="2211493"/>
            <a:chOff x="0" y="0"/>
            <a:chExt cx="2948658" cy="2948658"/>
          </a:xfrm>
        </p:grpSpPr>
        <p:grpSp>
          <p:nvGrpSpPr>
            <p:cNvPr id="37" name="Group 37"/>
            <p:cNvGrpSpPr/>
            <p:nvPr/>
          </p:nvGrpSpPr>
          <p:grpSpPr>
            <a:xfrm>
              <a:off x="0" y="0"/>
              <a:ext cx="2948658" cy="294865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765243" y="640111"/>
              <a:ext cx="1418171" cy="1668437"/>
            </a:xfrm>
            <a:custGeom>
              <a:avLst/>
              <a:gdLst/>
              <a:ahLst/>
              <a:cxnLst/>
              <a:rect l="l" t="t" r="r" b="b"/>
              <a:pathLst>
                <a:path w="1418171" h="1668437">
                  <a:moveTo>
                    <a:pt x="0" y="0"/>
                  </a:moveTo>
                  <a:lnTo>
                    <a:pt x="1418171" y="0"/>
                  </a:lnTo>
                  <a:lnTo>
                    <a:pt x="1418171" y="1668436"/>
                  </a:lnTo>
                  <a:lnTo>
                    <a:pt x="0" y="1668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sp>
        <p:nvSpPr>
          <p:cNvPr id="41" name="TextBox 41"/>
          <p:cNvSpPr txBox="1"/>
          <p:nvPr/>
        </p:nvSpPr>
        <p:spPr>
          <a:xfrm>
            <a:off x="6843049" y="7366075"/>
            <a:ext cx="4601902"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catégorielles</a:t>
            </a:r>
          </a:p>
        </p:txBody>
      </p:sp>
      <p:sp>
        <p:nvSpPr>
          <p:cNvPr id="42" name="TextBox 42"/>
          <p:cNvSpPr txBox="1"/>
          <p:nvPr/>
        </p:nvSpPr>
        <p:spPr>
          <a:xfrm>
            <a:off x="12846188" y="7366075"/>
            <a:ext cx="4112433"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continues</a:t>
            </a:r>
          </a:p>
        </p:txBody>
      </p:sp>
      <p:sp>
        <p:nvSpPr>
          <p:cNvPr id="43" name="TextBox 43"/>
          <p:cNvSpPr txBox="1"/>
          <p:nvPr/>
        </p:nvSpPr>
        <p:spPr>
          <a:xfrm>
            <a:off x="904731" y="7366075"/>
            <a:ext cx="5270506"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d’indentification</a:t>
            </a:r>
          </a:p>
        </p:txBody>
      </p:sp>
      <p:sp>
        <p:nvSpPr>
          <p:cNvPr id="44" name="TextBox 44"/>
          <p:cNvSpPr txBox="1"/>
          <p:nvPr/>
        </p:nvSpPr>
        <p:spPr>
          <a:xfrm>
            <a:off x="1408378" y="7843047"/>
            <a:ext cx="4112433" cy="1692910"/>
          </a:xfrm>
          <a:prstGeom prst="rect">
            <a:avLst/>
          </a:prstGeom>
        </p:spPr>
        <p:txBody>
          <a:bodyPr lIns="0" tIns="0" rIns="0" bIns="0" rtlCol="0" anchor="t">
            <a:spAutoFit/>
          </a:bodyPr>
          <a:lstStyle/>
          <a:p>
            <a:pPr algn="just">
              <a:lnSpc>
                <a:spcPts val="3410"/>
              </a:lnSpc>
            </a:pPr>
            <a:r>
              <a:rPr lang="en-US" sz="2200">
                <a:solidFill>
                  <a:srgbClr val="000000"/>
                </a:solidFill>
                <a:latin typeface="Open Sans"/>
                <a:ea typeface="Open Sans"/>
                <a:cs typeface="Open Sans"/>
                <a:sym typeface="Open Sans"/>
              </a:rPr>
              <a:t>Il y’en avait 06, à savoir, AccountID, BatchID, SubscriptionID, CustomerID, </a:t>
            </a:r>
            <a:r>
              <a:rPr lang="en-US" sz="2200" u="none" strike="noStrike">
                <a:solidFill>
                  <a:srgbClr val="000000"/>
                </a:solidFill>
                <a:latin typeface="Open Sans"/>
                <a:ea typeface="Open Sans"/>
                <a:cs typeface="Open Sans"/>
                <a:sym typeface="Open Sans"/>
              </a:rPr>
              <a:t>ProviderID, Product ID</a:t>
            </a:r>
          </a:p>
        </p:txBody>
      </p:sp>
      <p:sp>
        <p:nvSpPr>
          <p:cNvPr id="45" name="TextBox 45"/>
          <p:cNvSpPr txBox="1"/>
          <p:nvPr/>
        </p:nvSpPr>
        <p:spPr>
          <a:xfrm>
            <a:off x="7088728" y="7945475"/>
            <a:ext cx="4112433"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Nous avons CurrencyCode, CountryCode,ProductCategory, Channel ID, PricingStrategy et la variable cible: FraudResult.</a:t>
            </a:r>
          </a:p>
        </p:txBody>
      </p:sp>
      <p:sp>
        <p:nvSpPr>
          <p:cNvPr id="46" name="TextBox 46"/>
          <p:cNvSpPr txBox="1"/>
          <p:nvPr/>
        </p:nvSpPr>
        <p:spPr>
          <a:xfrm>
            <a:off x="12846188" y="7994370"/>
            <a:ext cx="4112433" cy="83566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Amount, Value et TransactionStartTime</a:t>
            </a:r>
          </a:p>
        </p:txBody>
      </p:sp>
      <p:grpSp>
        <p:nvGrpSpPr>
          <p:cNvPr id="47" name="Group 47"/>
          <p:cNvGrpSpPr/>
          <p:nvPr/>
        </p:nvGrpSpPr>
        <p:grpSpPr>
          <a:xfrm>
            <a:off x="3342303" y="2555700"/>
            <a:ext cx="12228063" cy="2132089"/>
            <a:chOff x="0" y="0"/>
            <a:chExt cx="16304084" cy="2842786"/>
          </a:xfrm>
        </p:grpSpPr>
        <p:grpSp>
          <p:nvGrpSpPr>
            <p:cNvPr id="48" name="Group 48"/>
            <p:cNvGrpSpPr/>
            <p:nvPr/>
          </p:nvGrpSpPr>
          <p:grpSpPr>
            <a:xfrm>
              <a:off x="0" y="0"/>
              <a:ext cx="16304084" cy="2842786"/>
              <a:chOff x="0" y="0"/>
              <a:chExt cx="3818907" cy="665866"/>
            </a:xfrm>
          </p:grpSpPr>
          <p:sp>
            <p:nvSpPr>
              <p:cNvPr id="49" name="Freeform 49"/>
              <p:cNvSpPr/>
              <p:nvPr/>
            </p:nvSpPr>
            <p:spPr>
              <a:xfrm>
                <a:off x="0" y="0"/>
                <a:ext cx="3818907" cy="665866"/>
              </a:xfrm>
              <a:custGeom>
                <a:avLst/>
                <a:gdLst/>
                <a:ahLst/>
                <a:cxnLst/>
                <a:rect l="l" t="t" r="r" b="b"/>
                <a:pathLst>
                  <a:path w="3818907" h="665866">
                    <a:moveTo>
                      <a:pt x="32289" y="0"/>
                    </a:moveTo>
                    <a:lnTo>
                      <a:pt x="3786617" y="0"/>
                    </a:lnTo>
                    <a:cubicBezTo>
                      <a:pt x="3804450" y="0"/>
                      <a:pt x="3818907" y="14456"/>
                      <a:pt x="3818907" y="32289"/>
                    </a:cubicBezTo>
                    <a:lnTo>
                      <a:pt x="3818907" y="633576"/>
                    </a:lnTo>
                    <a:cubicBezTo>
                      <a:pt x="3818907" y="651409"/>
                      <a:pt x="3804450" y="665866"/>
                      <a:pt x="3786617" y="665866"/>
                    </a:cubicBezTo>
                    <a:lnTo>
                      <a:pt x="32289" y="665866"/>
                    </a:lnTo>
                    <a:cubicBezTo>
                      <a:pt x="23726" y="665866"/>
                      <a:pt x="15513" y="662464"/>
                      <a:pt x="9457" y="656408"/>
                    </a:cubicBezTo>
                    <a:cubicBezTo>
                      <a:pt x="3402" y="650353"/>
                      <a:pt x="0" y="642140"/>
                      <a:pt x="0" y="633576"/>
                    </a:cubicBezTo>
                    <a:lnTo>
                      <a:pt x="0" y="32289"/>
                    </a:lnTo>
                    <a:cubicBezTo>
                      <a:pt x="0" y="23726"/>
                      <a:pt x="3402" y="15513"/>
                      <a:pt x="9457" y="9457"/>
                    </a:cubicBezTo>
                    <a:cubicBezTo>
                      <a:pt x="15513" y="3402"/>
                      <a:pt x="23726" y="0"/>
                      <a:pt x="32289" y="0"/>
                    </a:cubicBezTo>
                    <a:close/>
                  </a:path>
                </a:pathLst>
              </a:custGeom>
              <a:solidFill>
                <a:srgbClr val="E8ECEC"/>
              </a:solidFill>
            </p:spPr>
            <p:txBody>
              <a:bodyPr/>
              <a:lstStyle/>
              <a:p>
                <a:endParaRPr lang="fr-FR"/>
              </a:p>
            </p:txBody>
          </p:sp>
          <p:sp>
            <p:nvSpPr>
              <p:cNvPr id="50" name="TextBox 50"/>
              <p:cNvSpPr txBox="1"/>
              <p:nvPr/>
            </p:nvSpPr>
            <p:spPr>
              <a:xfrm>
                <a:off x="0" y="-47625"/>
                <a:ext cx="3818907" cy="713491"/>
              </a:xfrm>
              <a:prstGeom prst="rect">
                <a:avLst/>
              </a:prstGeom>
            </p:spPr>
            <p:txBody>
              <a:bodyPr lIns="42841" tIns="42841" rIns="42841" bIns="42841" rtlCol="0" anchor="ctr"/>
              <a:lstStyle/>
              <a:p>
                <a:pPr algn="ctr">
                  <a:lnSpc>
                    <a:spcPts val="3779"/>
                  </a:lnSpc>
                </a:pPr>
                <a:endParaRPr/>
              </a:p>
            </p:txBody>
          </p:sp>
        </p:grpSp>
        <p:sp>
          <p:nvSpPr>
            <p:cNvPr id="51" name="TextBox 51"/>
            <p:cNvSpPr txBox="1"/>
            <p:nvPr/>
          </p:nvSpPr>
          <p:spPr>
            <a:xfrm>
              <a:off x="343666" y="-36700"/>
              <a:ext cx="15077255" cy="634931"/>
            </a:xfrm>
            <a:prstGeom prst="rect">
              <a:avLst/>
            </a:prstGeom>
          </p:spPr>
          <p:txBody>
            <a:bodyPr lIns="0" tIns="0" rIns="0" bIns="0" rtlCol="0" anchor="t">
              <a:spAutoFit/>
            </a:bodyPr>
            <a:lstStyle/>
            <a:p>
              <a:pPr algn="ctr">
                <a:lnSpc>
                  <a:spcPts val="4071"/>
                </a:lnSpc>
              </a:pPr>
              <a:r>
                <a:rPr lang="en-US" sz="2908" b="1">
                  <a:solidFill>
                    <a:srgbClr val="000000"/>
                  </a:solidFill>
                  <a:latin typeface="Garet Bold"/>
                  <a:ea typeface="Garet Bold"/>
                  <a:cs typeface="Garet Bold"/>
                  <a:sym typeface="Garet Bold"/>
                </a:rPr>
                <a:t>LA BASE DE DONNEES</a:t>
              </a:r>
            </a:p>
          </p:txBody>
        </p:sp>
        <p:sp>
          <p:nvSpPr>
            <p:cNvPr id="52" name="TextBox 52"/>
            <p:cNvSpPr txBox="1"/>
            <p:nvPr/>
          </p:nvSpPr>
          <p:spPr>
            <a:xfrm>
              <a:off x="786574" y="516663"/>
              <a:ext cx="15077255" cy="1995280"/>
            </a:xfrm>
            <a:prstGeom prst="rect">
              <a:avLst/>
            </a:prstGeom>
          </p:spPr>
          <p:txBody>
            <a:bodyPr lIns="0" tIns="0" rIns="0" bIns="0" rtlCol="0" anchor="t">
              <a:spAutoFit/>
            </a:bodyPr>
            <a:lstStyle/>
            <a:p>
              <a:pPr marL="0" lvl="0" indent="0" algn="just">
                <a:lnSpc>
                  <a:spcPts val="4115"/>
                </a:lnSpc>
              </a:pPr>
              <a:r>
                <a:rPr lang="en-US" sz="2655">
                  <a:solidFill>
                    <a:srgbClr val="000000"/>
                  </a:solidFill>
                  <a:latin typeface="Open Sans"/>
                  <a:ea typeface="Open Sans"/>
                  <a:cs typeface="Open Sans"/>
                  <a:sym typeface="Open Sans"/>
                </a:rPr>
                <a:t>Nous disposons d’une “flat file database” qui comporte 16 variables, intégralement renseignées pour 95662 observations correspondant chacune à une unique transaction.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33278"/>
            <a:ext cx="15524206" cy="4191000"/>
          </a:xfrm>
          <a:prstGeom prst="rect">
            <a:avLst/>
          </a:prstGeom>
        </p:spPr>
        <p:txBody>
          <a:bodyPr lIns="0" tIns="0" rIns="0" bIns="0" rtlCol="0" anchor="t">
            <a:spAutoFit/>
          </a:bodyPr>
          <a:lstStyle/>
          <a:p>
            <a:pPr algn="ctr">
              <a:lnSpc>
                <a:spcPts val="16800"/>
              </a:lnSpc>
            </a:pPr>
            <a:r>
              <a:rPr lang="en-US" sz="12000" b="1">
                <a:solidFill>
                  <a:srgbClr val="ADD8E6"/>
                </a:solidFill>
                <a:latin typeface="Garet Bold"/>
                <a:ea typeface="Garet Bold"/>
                <a:cs typeface="Garet Bold"/>
                <a:sym typeface="Garet Bold"/>
              </a:rPr>
              <a:t>2- INSIGHT OF THE EDA</a:t>
            </a:r>
          </a:p>
        </p:txBody>
      </p:sp>
      <p:sp>
        <p:nvSpPr>
          <p:cNvPr id="3" name="AutoShape 3"/>
          <p:cNvSpPr/>
          <p:nvPr/>
        </p:nvSpPr>
        <p:spPr>
          <a:xfrm>
            <a:off x="7094242" y="6971903"/>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6534650" cy="10287000"/>
            <a:chOff x="0" y="0"/>
            <a:chExt cx="1721060" cy="2709333"/>
          </a:xfrm>
        </p:grpSpPr>
        <p:sp>
          <p:nvSpPr>
            <p:cNvPr id="6" name="Freeform 6"/>
            <p:cNvSpPr/>
            <p:nvPr/>
          </p:nvSpPr>
          <p:spPr>
            <a:xfrm>
              <a:off x="0" y="0"/>
              <a:ext cx="1721060" cy="2709333"/>
            </a:xfrm>
            <a:custGeom>
              <a:avLst/>
              <a:gdLst/>
              <a:ahLst/>
              <a:cxnLst/>
              <a:rect l="l" t="t" r="r" b="b"/>
              <a:pathLst>
                <a:path w="1721060" h="2709333">
                  <a:moveTo>
                    <a:pt x="0" y="0"/>
                  </a:moveTo>
                  <a:lnTo>
                    <a:pt x="1721060" y="0"/>
                  </a:lnTo>
                  <a:lnTo>
                    <a:pt x="1721060" y="2709333"/>
                  </a:lnTo>
                  <a:lnTo>
                    <a:pt x="0" y="2709333"/>
                  </a:lnTo>
                  <a:close/>
                </a:path>
              </a:pathLst>
            </a:custGeom>
            <a:solidFill>
              <a:srgbClr val="375EAA"/>
            </a:solidFill>
          </p:spPr>
          <p:txBody>
            <a:bodyPr/>
            <a:lstStyle/>
            <a:p>
              <a:endParaRPr lang="fr-FR"/>
            </a:p>
          </p:txBody>
        </p:sp>
        <p:sp>
          <p:nvSpPr>
            <p:cNvPr id="7" name="TextBox 7"/>
            <p:cNvSpPr txBox="1"/>
            <p:nvPr/>
          </p:nvSpPr>
          <p:spPr>
            <a:xfrm>
              <a:off x="0" y="-38100"/>
              <a:ext cx="1721060" cy="2747433"/>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826595" y="2444415"/>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9" name="TextBox 9"/>
          <p:cNvSpPr txBox="1"/>
          <p:nvPr/>
        </p:nvSpPr>
        <p:spPr>
          <a:xfrm>
            <a:off x="7515316" y="4533462"/>
            <a:ext cx="456894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STATISTIC</a:t>
            </a:r>
          </a:p>
        </p:txBody>
      </p:sp>
      <p:sp>
        <p:nvSpPr>
          <p:cNvPr id="10" name="TextBox 10"/>
          <p:cNvSpPr txBox="1"/>
          <p:nvPr/>
        </p:nvSpPr>
        <p:spPr>
          <a:xfrm>
            <a:off x="8865520" y="6313631"/>
            <a:ext cx="5948698" cy="93154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Transaction Légales Vs Transaction Frauduleuses.</a:t>
            </a:r>
          </a:p>
        </p:txBody>
      </p:sp>
      <p:grpSp>
        <p:nvGrpSpPr>
          <p:cNvPr id="11" name="Group 11"/>
          <p:cNvGrpSpPr/>
          <p:nvPr/>
        </p:nvGrpSpPr>
        <p:grpSpPr>
          <a:xfrm>
            <a:off x="16230656" y="-1369287"/>
            <a:ext cx="3277467" cy="32774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8553868" y="0"/>
            <a:ext cx="6572002" cy="6072247"/>
          </a:xfrm>
          <a:custGeom>
            <a:avLst/>
            <a:gdLst/>
            <a:ahLst/>
            <a:cxnLst/>
            <a:rect l="l" t="t" r="r" b="b"/>
            <a:pathLst>
              <a:path w="6572002" h="6072247">
                <a:moveTo>
                  <a:pt x="0" y="0"/>
                </a:moveTo>
                <a:lnTo>
                  <a:pt x="6572002" y="0"/>
                </a:lnTo>
                <a:lnTo>
                  <a:pt x="6572002" y="6072247"/>
                </a:lnTo>
                <a:lnTo>
                  <a:pt x="0" y="6072247"/>
                </a:lnTo>
                <a:lnTo>
                  <a:pt x="0" y="0"/>
                </a:lnTo>
                <a:close/>
              </a:path>
            </a:pathLst>
          </a:custGeom>
          <a:blipFill>
            <a:blip r:embed="rId2"/>
            <a:stretch>
              <a:fillRect l="-5349" t="-4298" r="-7280" b="-4656"/>
            </a:stretch>
          </a:blipFill>
        </p:spPr>
        <p:txBody>
          <a:bodyPr/>
          <a:lstStyle/>
          <a:p>
            <a:endParaRPr lang="fr-FR"/>
          </a:p>
        </p:txBody>
      </p:sp>
      <p:sp>
        <p:nvSpPr>
          <p:cNvPr id="15" name="TextBox 15"/>
          <p:cNvSpPr txBox="1"/>
          <p:nvPr/>
        </p:nvSpPr>
        <p:spPr>
          <a:xfrm>
            <a:off x="1028700" y="2753218"/>
            <a:ext cx="4568944" cy="946150"/>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Une base de données déséquilibrée.</a:t>
            </a:r>
          </a:p>
        </p:txBody>
      </p:sp>
      <p:sp>
        <p:nvSpPr>
          <p:cNvPr id="16" name="TextBox 16"/>
          <p:cNvSpPr txBox="1"/>
          <p:nvPr/>
        </p:nvSpPr>
        <p:spPr>
          <a:xfrm>
            <a:off x="7028711" y="7701915"/>
            <a:ext cx="9801134" cy="2089785"/>
          </a:xfrm>
          <a:prstGeom prst="rect">
            <a:avLst/>
          </a:prstGeom>
        </p:spPr>
        <p:txBody>
          <a:bodyPr lIns="0" tIns="0" rIns="0" bIns="0" rtlCol="0" anchor="t">
            <a:spAutoFit/>
          </a:bodyPr>
          <a:lstStyle/>
          <a:p>
            <a:pPr marL="0" lvl="0" indent="0" algn="just">
              <a:lnSpc>
                <a:spcPts val="4200"/>
              </a:lnSpc>
            </a:pPr>
            <a:r>
              <a:rPr lang="en-US" sz="2400">
                <a:solidFill>
                  <a:srgbClr val="000000"/>
                </a:solidFill>
                <a:latin typeface="Open Sans"/>
                <a:ea typeface="Open Sans"/>
                <a:cs typeface="Open Sans"/>
                <a:sym typeface="Open Sans"/>
              </a:rPr>
              <a:t>C’est selon les TDR du Hackathon, le principal challenge de la compétition. La présence d’un déséquilibre de classe aussi extrême induira une approche particulière au cours de la phase d’entraînement des modèles.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278" y="25797"/>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7290" y="1543194"/>
            <a:ext cx="7109561" cy="6158657"/>
          </a:xfrm>
          <a:custGeom>
            <a:avLst/>
            <a:gdLst/>
            <a:ahLst/>
            <a:cxnLst/>
            <a:rect l="l" t="t" r="r" b="b"/>
            <a:pathLst>
              <a:path w="7109561" h="6158657">
                <a:moveTo>
                  <a:pt x="0" y="0"/>
                </a:moveTo>
                <a:lnTo>
                  <a:pt x="7109561" y="0"/>
                </a:lnTo>
                <a:lnTo>
                  <a:pt x="7109561" y="6158657"/>
                </a:lnTo>
                <a:lnTo>
                  <a:pt x="0" y="6158657"/>
                </a:lnTo>
                <a:lnTo>
                  <a:pt x="0" y="0"/>
                </a:lnTo>
                <a:close/>
              </a:path>
            </a:pathLst>
          </a:custGeom>
          <a:blipFill>
            <a:blip r:embed="rId2"/>
            <a:stretch>
              <a:fillRect/>
            </a:stretch>
          </a:blipFill>
        </p:spPr>
        <p:txBody>
          <a:bodyPr/>
          <a:lstStyle/>
          <a:p>
            <a:endParaRPr lang="fr-FR"/>
          </a:p>
        </p:txBody>
      </p:sp>
      <p:sp>
        <p:nvSpPr>
          <p:cNvPr id="9" name="Freeform 9"/>
          <p:cNvSpPr/>
          <p:nvPr/>
        </p:nvSpPr>
        <p:spPr>
          <a:xfrm>
            <a:off x="10381308" y="1568991"/>
            <a:ext cx="7077541" cy="6673635"/>
          </a:xfrm>
          <a:custGeom>
            <a:avLst/>
            <a:gdLst/>
            <a:ahLst/>
            <a:cxnLst/>
            <a:rect l="l" t="t" r="r" b="b"/>
            <a:pathLst>
              <a:path w="7077541" h="6673635">
                <a:moveTo>
                  <a:pt x="0" y="0"/>
                </a:moveTo>
                <a:lnTo>
                  <a:pt x="7077541" y="0"/>
                </a:lnTo>
                <a:lnTo>
                  <a:pt x="7077541" y="6673635"/>
                </a:lnTo>
                <a:lnTo>
                  <a:pt x="0" y="6673635"/>
                </a:lnTo>
                <a:lnTo>
                  <a:pt x="0" y="0"/>
                </a:lnTo>
                <a:close/>
              </a:path>
            </a:pathLst>
          </a:custGeom>
          <a:blipFill>
            <a:blip r:embed="rId3"/>
            <a:stretch>
              <a:fillRect/>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54276"/>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par provider ID</a:t>
            </a:r>
          </a:p>
        </p:txBody>
      </p:sp>
      <p:sp>
        <p:nvSpPr>
          <p:cNvPr id="12" name="TextBox 12"/>
          <p:cNvSpPr txBox="1"/>
          <p:nvPr/>
        </p:nvSpPr>
        <p:spPr>
          <a:xfrm>
            <a:off x="10089378" y="8054276"/>
            <a:ext cx="8198622"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type de la transaction.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3038" y="1543194"/>
            <a:ext cx="7186757" cy="6591557"/>
          </a:xfrm>
          <a:custGeom>
            <a:avLst/>
            <a:gdLst/>
            <a:ahLst/>
            <a:cxnLst/>
            <a:rect l="l" t="t" r="r" b="b"/>
            <a:pathLst>
              <a:path w="7186757" h="6591557">
                <a:moveTo>
                  <a:pt x="0" y="0"/>
                </a:moveTo>
                <a:lnTo>
                  <a:pt x="7186758" y="0"/>
                </a:lnTo>
                <a:lnTo>
                  <a:pt x="7186758" y="6591557"/>
                </a:lnTo>
                <a:lnTo>
                  <a:pt x="0" y="6591557"/>
                </a:lnTo>
                <a:lnTo>
                  <a:pt x="0" y="0"/>
                </a:lnTo>
                <a:close/>
              </a:path>
            </a:pathLst>
          </a:custGeom>
          <a:blipFill>
            <a:blip r:embed="rId2"/>
            <a:stretch>
              <a:fillRect t="-8319" b="-2090"/>
            </a:stretch>
          </a:blipFill>
        </p:spPr>
        <p:txBody>
          <a:bodyPr/>
          <a:lstStyle/>
          <a:p>
            <a:endParaRPr lang="fr-FR"/>
          </a:p>
        </p:txBody>
      </p:sp>
      <p:sp>
        <p:nvSpPr>
          <p:cNvPr id="9" name="Freeform 9"/>
          <p:cNvSpPr/>
          <p:nvPr/>
        </p:nvSpPr>
        <p:spPr>
          <a:xfrm>
            <a:off x="9371812" y="1719451"/>
            <a:ext cx="7669007" cy="6202266"/>
          </a:xfrm>
          <a:custGeom>
            <a:avLst/>
            <a:gdLst/>
            <a:ahLst/>
            <a:cxnLst/>
            <a:rect l="l" t="t" r="r" b="b"/>
            <a:pathLst>
              <a:path w="7669007" h="6202266">
                <a:moveTo>
                  <a:pt x="0" y="0"/>
                </a:moveTo>
                <a:lnTo>
                  <a:pt x="7669006" y="0"/>
                </a:lnTo>
                <a:lnTo>
                  <a:pt x="7669006" y="6202267"/>
                </a:lnTo>
                <a:lnTo>
                  <a:pt x="0" y="6202267"/>
                </a:lnTo>
                <a:lnTo>
                  <a:pt x="0" y="0"/>
                </a:lnTo>
                <a:close/>
              </a:path>
            </a:pathLst>
          </a:custGeom>
          <a:blipFill>
            <a:blip r:embed="rId3"/>
            <a:stretch>
              <a:fillRect t="-12848" b="-7708"/>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jour de la semaine.</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moment de la journée.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1040</Words>
  <Application>Microsoft Office PowerPoint</Application>
  <PresentationFormat>Personnalisé</PresentationFormat>
  <Paragraphs>190</Paragraphs>
  <Slides>24</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Inter</vt:lpstr>
      <vt:lpstr>Open Sans Italics</vt:lpstr>
      <vt:lpstr>Montserrat Bold</vt:lpstr>
      <vt:lpstr>Arial</vt:lpstr>
      <vt:lpstr>Open Sans</vt:lpstr>
      <vt:lpstr>Garet Bold</vt:lpstr>
      <vt:lpstr>Garet Ultra-Bold</vt:lpstr>
      <vt:lpstr>Calibri</vt:lpstr>
      <vt:lpstr>Garet</vt:lpstr>
      <vt:lpstr>Montserrat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Projet d'écriture du Magazine du club presse</dc:title>
  <cp:lastModifiedBy>David NGUEAJIO</cp:lastModifiedBy>
  <cp:revision>4</cp:revision>
  <dcterms:created xsi:type="dcterms:W3CDTF">2006-08-16T00:00:00Z</dcterms:created>
  <dcterms:modified xsi:type="dcterms:W3CDTF">2025-05-08T20:41:47Z</dcterms:modified>
  <dc:identifier>DAGllAbfE1s</dc:identifier>
</cp:coreProperties>
</file>